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6.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76" r:id="rId4"/>
    <p:sldId id="277" r:id="rId5"/>
    <p:sldId id="300" r:id="rId6"/>
    <p:sldId id="304" r:id="rId7"/>
    <p:sldId id="278" r:id="rId8"/>
    <p:sldId id="279" r:id="rId9"/>
    <p:sldId id="280" r:id="rId10"/>
    <p:sldId id="298" r:id="rId11"/>
    <p:sldId id="296" r:id="rId12"/>
    <p:sldId id="281" r:id="rId13"/>
    <p:sldId id="282" r:id="rId14"/>
    <p:sldId id="283" r:id="rId15"/>
    <p:sldId id="299" r:id="rId16"/>
    <p:sldId id="297" r:id="rId17"/>
    <p:sldId id="302" r:id="rId18"/>
    <p:sldId id="286" r:id="rId19"/>
    <p:sldId id="287" r:id="rId20"/>
    <p:sldId id="288" r:id="rId21"/>
    <p:sldId id="301" r:id="rId22"/>
    <p:sldId id="303" r:id="rId23"/>
    <p:sldId id="305" r:id="rId24"/>
    <p:sldId id="290" r:id="rId25"/>
    <p:sldId id="268" r:id="rId26"/>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0E59"/>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1" d="100"/>
          <a:sy n="61" d="100"/>
        </p:scale>
        <p:origin x="1368"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stile</a:t>
            </a:r>
            <a:endParaRPr lang="en-GB"/>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fld id="{774D0FDF-84CF-3C4F-97E5-1D5B69618E25}" type="datetimeFigureOut">
              <a:rPr lang="it-IT" smtClean="0"/>
              <a:pPr/>
              <a:t>18/11/2018</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A8DF6B43-56B5-4B42-A661-C4A23364DBCC}" type="slidenum">
              <a:rPr lang="en-GB" smtClean="0"/>
              <a:pPr/>
              <a:t>‹#›</a:t>
            </a:fld>
            <a:endParaRPr lang="en-GB"/>
          </a:p>
        </p:txBody>
      </p:sp>
    </p:spTree>
    <p:extLst>
      <p:ext uri="{BB962C8B-B14F-4D97-AF65-F5344CB8AC3E}">
        <p14:creationId xmlns:p14="http://schemas.microsoft.com/office/powerpoint/2010/main" val="1700972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108080"/>
            <a:ext cx="8229600" cy="834941"/>
          </a:xfrm>
          <a:prstGeom prst="rect">
            <a:avLst/>
          </a:prstGeom>
        </p:spPr>
        <p:txBody>
          <a:bodyPr/>
          <a:lstStyle/>
          <a:p>
            <a:r>
              <a:rPr lang="it-IT" smtClean="0"/>
              <a:t>Fare clic per modificare stile</a:t>
            </a:r>
            <a:endParaRPr lang="en-GB"/>
          </a:p>
        </p:txBody>
      </p:sp>
      <p:sp>
        <p:nvSpPr>
          <p:cNvPr id="3" name="Segnaposto testo verticale 2"/>
          <p:cNvSpPr>
            <a:spLocks noGrp="1"/>
          </p:cNvSpPr>
          <p:nvPr>
            <p:ph type="body" orient="vert" idx="1"/>
          </p:nvPr>
        </p:nvSpPr>
        <p:spPr>
          <a:xfrm>
            <a:off x="457200" y="1147616"/>
            <a:ext cx="8229600" cy="4525963"/>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774D0FDF-84CF-3C4F-97E5-1D5B69618E25}" type="datetimeFigureOut">
              <a:rPr lang="it-IT" smtClean="0"/>
              <a:pPr/>
              <a:t>18/11/2018</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A8DF6B43-56B5-4B42-A661-C4A23364DBCC}" type="slidenum">
              <a:rPr lang="en-GB" smtClean="0"/>
              <a:pPr/>
              <a:t>‹#›</a:t>
            </a:fld>
            <a:endParaRPr lang="en-GB"/>
          </a:p>
        </p:txBody>
      </p:sp>
    </p:spTree>
    <p:extLst>
      <p:ext uri="{BB962C8B-B14F-4D97-AF65-F5344CB8AC3E}">
        <p14:creationId xmlns:p14="http://schemas.microsoft.com/office/powerpoint/2010/main" val="517589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stile</a:t>
            </a:r>
            <a:endParaRPr lang="en-GB"/>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774D0FDF-84CF-3C4F-97E5-1D5B69618E25}" type="datetimeFigureOut">
              <a:rPr lang="it-IT" smtClean="0"/>
              <a:pPr/>
              <a:t>18/11/2018</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A8DF6B43-56B5-4B42-A661-C4A23364DBCC}" type="slidenum">
              <a:rPr lang="en-GB" smtClean="0"/>
              <a:pPr/>
              <a:t>‹#›</a:t>
            </a:fld>
            <a:endParaRPr lang="en-GB"/>
          </a:p>
        </p:txBody>
      </p:sp>
    </p:spTree>
    <p:extLst>
      <p:ext uri="{BB962C8B-B14F-4D97-AF65-F5344CB8AC3E}">
        <p14:creationId xmlns:p14="http://schemas.microsoft.com/office/powerpoint/2010/main" val="184120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47616"/>
            <a:ext cx="8229600" cy="4525963"/>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774D0FDF-84CF-3C4F-97E5-1D5B69618E25}" type="datetimeFigureOut">
              <a:rPr lang="it-IT" smtClean="0"/>
              <a:pPr/>
              <a:t>18/11/2018</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A8DF6B43-56B5-4B42-A661-C4A23364DBCC}" type="slidenum">
              <a:rPr lang="en-GB" smtClean="0"/>
              <a:pPr/>
              <a:t>‹#›</a:t>
            </a:fld>
            <a:endParaRPr lang="en-GB"/>
          </a:p>
        </p:txBody>
      </p:sp>
      <p:sp>
        <p:nvSpPr>
          <p:cNvPr id="7" name="Segnaposto contenuto 2"/>
          <p:cNvSpPr>
            <a:spLocks noGrp="1"/>
          </p:cNvSpPr>
          <p:nvPr>
            <p:ph idx="13" hasCustomPrompt="1"/>
          </p:nvPr>
        </p:nvSpPr>
        <p:spPr>
          <a:xfrm>
            <a:off x="457200" y="95575"/>
            <a:ext cx="8229600" cy="603282"/>
          </a:xfrm>
          <a:prstGeom prst="rect">
            <a:avLst/>
          </a:prstGeom>
        </p:spPr>
        <p:txBody>
          <a:bodyPr/>
          <a:lstStyle>
            <a:lvl1pPr marL="0" indent="0">
              <a:buNone/>
              <a:defRPr b="1">
                <a:solidFill>
                  <a:srgbClr val="FFFFFF"/>
                </a:solidFill>
              </a:defRPr>
            </a:lvl1pPr>
          </a:lstStyle>
          <a:p>
            <a:pPr lvl="0"/>
            <a:r>
              <a:rPr lang="en-GB" dirty="0" smtClean="0"/>
              <a:t>Title</a:t>
            </a:r>
            <a:endParaRPr lang="en-GB" dirty="0"/>
          </a:p>
        </p:txBody>
      </p:sp>
    </p:spTree>
    <p:extLst>
      <p:ext uri="{BB962C8B-B14F-4D97-AF65-F5344CB8AC3E}">
        <p14:creationId xmlns:p14="http://schemas.microsoft.com/office/powerpoint/2010/main" val="3598541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stile</a:t>
            </a:r>
            <a:endParaRPr lang="en-GB"/>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774D0FDF-84CF-3C4F-97E5-1D5B69618E25}" type="datetimeFigureOut">
              <a:rPr lang="it-IT" smtClean="0"/>
              <a:pPr/>
              <a:t>18/11/2018</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A8DF6B43-56B5-4B42-A661-C4A23364DBCC}" type="slidenum">
              <a:rPr lang="en-GB" smtClean="0"/>
              <a:pPr/>
              <a:t>‹#›</a:t>
            </a:fld>
            <a:endParaRPr lang="en-GB"/>
          </a:p>
        </p:txBody>
      </p:sp>
    </p:spTree>
    <p:extLst>
      <p:ext uri="{BB962C8B-B14F-4D97-AF65-F5344CB8AC3E}">
        <p14:creationId xmlns:p14="http://schemas.microsoft.com/office/powerpoint/2010/main" val="2816047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108080"/>
            <a:ext cx="8229600" cy="834941"/>
          </a:xfrm>
          <a:prstGeom prst="rect">
            <a:avLst/>
          </a:prstGeom>
        </p:spPr>
        <p:txBody>
          <a:bodyPr/>
          <a:lstStyle/>
          <a:p>
            <a:r>
              <a:rPr lang="it-IT" smtClean="0"/>
              <a:t>Fare clic per modificare stile</a:t>
            </a:r>
            <a:endParaRPr lang="en-GB"/>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fld id="{774D0FDF-84CF-3C4F-97E5-1D5B69618E25}" type="datetimeFigureOut">
              <a:rPr lang="it-IT" smtClean="0"/>
              <a:pPr/>
              <a:t>18/11/2018</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A8DF6B43-56B5-4B42-A661-C4A23364DBCC}" type="slidenum">
              <a:rPr lang="en-GB" smtClean="0"/>
              <a:pPr/>
              <a:t>‹#›</a:t>
            </a:fld>
            <a:endParaRPr lang="en-GB"/>
          </a:p>
        </p:txBody>
      </p:sp>
    </p:spTree>
    <p:extLst>
      <p:ext uri="{BB962C8B-B14F-4D97-AF65-F5344CB8AC3E}">
        <p14:creationId xmlns:p14="http://schemas.microsoft.com/office/powerpoint/2010/main" val="450627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108080"/>
            <a:ext cx="8229600" cy="834941"/>
          </a:xfrm>
          <a:prstGeom prst="rect">
            <a:avLst/>
          </a:prstGeom>
        </p:spPr>
        <p:txBody>
          <a:bodyPr/>
          <a:lstStyle>
            <a:lvl1pPr>
              <a:defRPr b="1">
                <a:latin typeface="Calibri"/>
                <a:cs typeface="Calibri"/>
              </a:defRPr>
            </a:lvl1pPr>
          </a:lstStyle>
          <a:p>
            <a:r>
              <a:rPr lang="it-IT" dirty="0" smtClean="0"/>
              <a:t>Fare clic per modificare stile</a:t>
            </a:r>
            <a:endParaRPr lang="en-GB" dirty="0"/>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fld id="{774D0FDF-84CF-3C4F-97E5-1D5B69618E25}" type="datetimeFigureOut">
              <a:rPr lang="it-IT" smtClean="0"/>
              <a:pPr/>
              <a:t>18/11/2018</a:t>
            </a:fld>
            <a:endParaRPr lang="en-GB"/>
          </a:p>
        </p:txBody>
      </p:sp>
      <p:sp>
        <p:nvSpPr>
          <p:cNvPr id="8" name="Segnaposto piè di pagina 7"/>
          <p:cNvSpPr>
            <a:spLocks noGrp="1"/>
          </p:cNvSpPr>
          <p:nvPr>
            <p:ph type="ftr" sz="quarter" idx="11"/>
          </p:nvPr>
        </p:nvSpPr>
        <p:spPr/>
        <p:txBody>
          <a:bodyPr/>
          <a:lstStyle/>
          <a:p>
            <a:endParaRPr lang="en-GB"/>
          </a:p>
        </p:txBody>
      </p:sp>
      <p:sp>
        <p:nvSpPr>
          <p:cNvPr id="9" name="Segnaposto numero diapositiva 8"/>
          <p:cNvSpPr>
            <a:spLocks noGrp="1"/>
          </p:cNvSpPr>
          <p:nvPr>
            <p:ph type="sldNum" sz="quarter" idx="12"/>
          </p:nvPr>
        </p:nvSpPr>
        <p:spPr/>
        <p:txBody>
          <a:bodyPr/>
          <a:lstStyle/>
          <a:p>
            <a:fld id="{A8DF6B43-56B5-4B42-A661-C4A23364DBCC}" type="slidenum">
              <a:rPr lang="en-GB" smtClean="0"/>
              <a:pPr/>
              <a:t>‹#›</a:t>
            </a:fld>
            <a:endParaRPr lang="en-GB"/>
          </a:p>
        </p:txBody>
      </p:sp>
    </p:spTree>
    <p:extLst>
      <p:ext uri="{BB962C8B-B14F-4D97-AF65-F5344CB8AC3E}">
        <p14:creationId xmlns:p14="http://schemas.microsoft.com/office/powerpoint/2010/main" val="2594769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774D0FDF-84CF-3C4F-97E5-1D5B69618E25}" type="datetimeFigureOut">
              <a:rPr lang="it-IT" smtClean="0"/>
              <a:pPr/>
              <a:t>18/11/2018</a:t>
            </a:fld>
            <a:endParaRPr lang="en-GB"/>
          </a:p>
        </p:txBody>
      </p:sp>
      <p:sp>
        <p:nvSpPr>
          <p:cNvPr id="4" name="Segnaposto piè di pagina 3"/>
          <p:cNvSpPr>
            <a:spLocks noGrp="1"/>
          </p:cNvSpPr>
          <p:nvPr>
            <p:ph type="ftr" sz="quarter" idx="11"/>
          </p:nvPr>
        </p:nvSpPr>
        <p:spPr/>
        <p:txBody>
          <a:bodyPr/>
          <a:lstStyle/>
          <a:p>
            <a:endParaRPr lang="en-GB"/>
          </a:p>
        </p:txBody>
      </p:sp>
      <p:sp>
        <p:nvSpPr>
          <p:cNvPr id="5" name="Segnaposto numero diapositiva 4"/>
          <p:cNvSpPr>
            <a:spLocks noGrp="1"/>
          </p:cNvSpPr>
          <p:nvPr>
            <p:ph type="sldNum" sz="quarter" idx="12"/>
          </p:nvPr>
        </p:nvSpPr>
        <p:spPr/>
        <p:txBody>
          <a:bodyPr/>
          <a:lstStyle/>
          <a:p>
            <a:fld id="{A8DF6B43-56B5-4B42-A661-C4A23364DBCC}" type="slidenum">
              <a:rPr lang="en-GB" smtClean="0"/>
              <a:pPr/>
              <a:t>‹#›</a:t>
            </a:fld>
            <a:endParaRPr lang="en-GB"/>
          </a:p>
        </p:txBody>
      </p:sp>
    </p:spTree>
    <p:extLst>
      <p:ext uri="{BB962C8B-B14F-4D97-AF65-F5344CB8AC3E}">
        <p14:creationId xmlns:p14="http://schemas.microsoft.com/office/powerpoint/2010/main" val="240152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74D0FDF-84CF-3C4F-97E5-1D5B69618E25}" type="datetimeFigureOut">
              <a:rPr lang="it-IT" smtClean="0"/>
              <a:pPr/>
              <a:t>18/11/2018</a:t>
            </a:fld>
            <a:endParaRPr lang="en-GB"/>
          </a:p>
        </p:txBody>
      </p:sp>
      <p:sp>
        <p:nvSpPr>
          <p:cNvPr id="3" name="Segnaposto piè di pagina 2"/>
          <p:cNvSpPr>
            <a:spLocks noGrp="1"/>
          </p:cNvSpPr>
          <p:nvPr>
            <p:ph type="ftr" sz="quarter" idx="11"/>
          </p:nvPr>
        </p:nvSpPr>
        <p:spPr/>
        <p:txBody>
          <a:bodyPr/>
          <a:lstStyle/>
          <a:p>
            <a:endParaRPr lang="en-GB"/>
          </a:p>
        </p:txBody>
      </p:sp>
      <p:sp>
        <p:nvSpPr>
          <p:cNvPr id="4" name="Segnaposto numero diapositiva 3"/>
          <p:cNvSpPr>
            <a:spLocks noGrp="1"/>
          </p:cNvSpPr>
          <p:nvPr>
            <p:ph type="sldNum" sz="quarter" idx="12"/>
          </p:nvPr>
        </p:nvSpPr>
        <p:spPr/>
        <p:txBody>
          <a:bodyPr/>
          <a:lstStyle/>
          <a:p>
            <a:fld id="{A8DF6B43-56B5-4B42-A661-C4A23364DBCC}" type="slidenum">
              <a:rPr lang="en-GB" smtClean="0"/>
              <a:pPr/>
              <a:t>‹#›</a:t>
            </a:fld>
            <a:endParaRPr lang="en-GB"/>
          </a:p>
        </p:txBody>
      </p:sp>
    </p:spTree>
    <p:extLst>
      <p:ext uri="{BB962C8B-B14F-4D97-AF65-F5344CB8AC3E}">
        <p14:creationId xmlns:p14="http://schemas.microsoft.com/office/powerpoint/2010/main" val="3272707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stile</a:t>
            </a:r>
            <a:endParaRPr lang="en-GB"/>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774D0FDF-84CF-3C4F-97E5-1D5B69618E25}" type="datetimeFigureOut">
              <a:rPr lang="it-IT" smtClean="0"/>
              <a:pPr/>
              <a:t>18/11/2018</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A8DF6B43-56B5-4B42-A661-C4A23364DBCC}" type="slidenum">
              <a:rPr lang="en-GB" smtClean="0"/>
              <a:pPr/>
              <a:t>‹#›</a:t>
            </a:fld>
            <a:endParaRPr lang="en-GB"/>
          </a:p>
        </p:txBody>
      </p:sp>
    </p:spTree>
    <p:extLst>
      <p:ext uri="{BB962C8B-B14F-4D97-AF65-F5344CB8AC3E}">
        <p14:creationId xmlns:p14="http://schemas.microsoft.com/office/powerpoint/2010/main" val="3444627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stile</a:t>
            </a:r>
            <a:endParaRPr lang="en-GB"/>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774D0FDF-84CF-3C4F-97E5-1D5B69618E25}" type="datetimeFigureOut">
              <a:rPr lang="it-IT" smtClean="0"/>
              <a:pPr/>
              <a:t>18/11/2018</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A8DF6B43-56B5-4B42-A661-C4A23364DBCC}" type="slidenum">
              <a:rPr lang="en-GB" smtClean="0"/>
              <a:pPr/>
              <a:t>‹#›</a:t>
            </a:fld>
            <a:endParaRPr lang="en-GB"/>
          </a:p>
        </p:txBody>
      </p:sp>
    </p:spTree>
    <p:extLst>
      <p:ext uri="{BB962C8B-B14F-4D97-AF65-F5344CB8AC3E}">
        <p14:creationId xmlns:p14="http://schemas.microsoft.com/office/powerpoint/2010/main" val="1451411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Immagine 9" descr="piedipagine pwp invent.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5765447"/>
            <a:ext cx="6019800" cy="1092552"/>
          </a:xfrm>
          <a:prstGeom prst="rect">
            <a:avLst/>
          </a:prstGeom>
        </p:spPr>
      </p:pic>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D0FDF-84CF-3C4F-97E5-1D5B69618E25}" type="datetimeFigureOut">
              <a:rPr lang="it-IT" smtClean="0"/>
              <a:pPr/>
              <a:t>18/11/2018</a:t>
            </a:fld>
            <a:endParaRPr lang="en-GB"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F6B43-56B5-4B42-A661-C4A23364DBCC}" type="slidenum">
              <a:rPr lang="en-GB" smtClean="0"/>
              <a:pPr/>
              <a:t>‹#›</a:t>
            </a:fld>
            <a:endParaRPr lang="en-GB"/>
          </a:p>
        </p:txBody>
      </p:sp>
      <p:pic>
        <p:nvPicPr>
          <p:cNvPr id="7" name="Immagine 6" descr="logo Erasmus +.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403473" y="6205548"/>
            <a:ext cx="2056063" cy="589237"/>
          </a:xfrm>
          <a:prstGeom prst="rect">
            <a:avLst/>
          </a:prstGeom>
        </p:spPr>
      </p:pic>
      <p:pic>
        <p:nvPicPr>
          <p:cNvPr id="9" name="Immagine 8" descr="intestazione pwp invent.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144000" cy="1058285"/>
          </a:xfrm>
          <a:prstGeom prst="rect">
            <a:avLst/>
          </a:prstGeom>
        </p:spPr>
      </p:pic>
      <p:pic>
        <p:nvPicPr>
          <p:cNvPr id="11" name="Immagine 10" descr="invent LOGO white.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178619" y="119052"/>
            <a:ext cx="1758504" cy="597878"/>
          </a:xfrm>
          <a:prstGeom prst="rect">
            <a:avLst/>
          </a:prstGeom>
        </p:spPr>
      </p:pic>
    </p:spTree>
    <p:extLst>
      <p:ext uri="{BB962C8B-B14F-4D97-AF65-F5344CB8AC3E}">
        <p14:creationId xmlns:p14="http://schemas.microsoft.com/office/powerpoint/2010/main" val="1614011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200" b="0" i="0" kern="1200">
          <a:solidFill>
            <a:schemeClr val="bg1"/>
          </a:solidFill>
          <a:latin typeface="Titillium Bold"/>
          <a:ea typeface="+mj-ea"/>
          <a:cs typeface="Titillium Bold"/>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4425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n-US" sz="2400" b="1" i="1" dirty="0" smtClean="0">
                <a:solidFill>
                  <a:srgbClr val="0070C0"/>
                </a:solidFill>
              </a:rPr>
              <a:t>List the most useful lesson learned</a:t>
            </a:r>
            <a:endParaRPr lang="el-GR" sz="2400" b="1" i="1" dirty="0" smtClean="0">
              <a:solidFill>
                <a:srgbClr val="0070C0"/>
              </a:solidFill>
            </a:endParaRPr>
          </a:p>
          <a:p>
            <a:pPr lvl="0"/>
            <a:endParaRPr lang="el-GR" sz="2400" dirty="0" smtClean="0"/>
          </a:p>
          <a:p>
            <a:pPr lvl="0"/>
            <a:r>
              <a:rPr lang="en-US" sz="2400" dirty="0" smtClean="0"/>
              <a:t>There are a variety of information exchanges both formal and informal that are effectively being utilized for technology transfer</a:t>
            </a:r>
          </a:p>
          <a:p>
            <a:r>
              <a:rPr lang="en-US" sz="2400" dirty="0" smtClean="0"/>
              <a:t>Expand Collaborative Research and Development (R&amp;D) Partnerships in the Public and Private Sector</a:t>
            </a:r>
            <a:endParaRPr lang="el-GR" sz="2400" dirty="0" smtClean="0"/>
          </a:p>
          <a:p>
            <a:pPr lvl="0"/>
            <a:r>
              <a:rPr lang="en-US" sz="2400" dirty="0" smtClean="0"/>
              <a:t>Create a sense of community among public agencies, universities, and industries to help energize these groups to enhance a culture of innovation</a:t>
            </a:r>
          </a:p>
          <a:p>
            <a:pPr lvl="0"/>
            <a:r>
              <a:rPr lang="en-US" sz="2400" dirty="0" smtClean="0"/>
              <a:t>You must plan before you start the work</a:t>
            </a:r>
            <a:endParaRPr lang="el-GR" sz="2400" dirty="0" smtClean="0"/>
          </a:p>
          <a:p>
            <a:pPr lvl="0"/>
            <a:endParaRPr lang="el-GR" dirty="0" smtClean="0"/>
          </a:p>
          <a:p>
            <a:endParaRPr lang="el-GR" dirty="0"/>
          </a:p>
        </p:txBody>
      </p:sp>
      <p:sp>
        <p:nvSpPr>
          <p:cNvPr id="3" name="2 - Θέση περιεχομένου"/>
          <p:cNvSpPr>
            <a:spLocks noGrp="1"/>
          </p:cNvSpPr>
          <p:nvPr>
            <p:ph idx="13"/>
          </p:nvPr>
        </p:nvSpPr>
        <p:spPr/>
        <p:txBody>
          <a:bodyPr/>
          <a:lstStyle/>
          <a:p>
            <a:endParaRPr 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n-US" sz="2400" b="1" i="1" dirty="0" smtClean="0">
                <a:solidFill>
                  <a:srgbClr val="0070C0"/>
                </a:solidFill>
              </a:rPr>
              <a:t>List the most useful lesson learned</a:t>
            </a:r>
            <a:endParaRPr lang="el-GR" sz="2400" b="1" i="1" dirty="0" smtClean="0">
              <a:solidFill>
                <a:srgbClr val="0070C0"/>
              </a:solidFill>
            </a:endParaRPr>
          </a:p>
          <a:p>
            <a:endParaRPr lang="el-GR" sz="2400" dirty="0" smtClean="0"/>
          </a:p>
          <a:p>
            <a:r>
              <a:rPr lang="en-US" sz="2400" dirty="0" smtClean="0"/>
              <a:t>The model in which startups work</a:t>
            </a:r>
            <a:endParaRPr lang="el-GR" sz="2400" dirty="0" smtClean="0"/>
          </a:p>
          <a:p>
            <a:r>
              <a:rPr lang="en-US" sz="2400" dirty="0" smtClean="0"/>
              <a:t>Startup assessment</a:t>
            </a:r>
            <a:endParaRPr lang="el-GR" sz="2400" dirty="0" smtClean="0"/>
          </a:p>
          <a:p>
            <a:r>
              <a:rPr lang="en-US" sz="2400" dirty="0" smtClean="0"/>
              <a:t>Startup management</a:t>
            </a:r>
            <a:endParaRPr lang="el-GR" sz="2400" dirty="0" smtClean="0"/>
          </a:p>
          <a:p>
            <a:r>
              <a:rPr lang="en-US" sz="2400" dirty="0" smtClean="0"/>
              <a:t>The importance to know your client</a:t>
            </a:r>
            <a:endParaRPr lang="el-GR" sz="2400" dirty="0" smtClean="0"/>
          </a:p>
          <a:p>
            <a:r>
              <a:rPr lang="en-US" sz="2400" dirty="0" smtClean="0"/>
              <a:t>European Innovation network</a:t>
            </a:r>
            <a:endParaRPr lang="el-GR" sz="2400" dirty="0" smtClean="0"/>
          </a:p>
          <a:p>
            <a:r>
              <a:rPr lang="en-US" sz="2400" dirty="0" smtClean="0"/>
              <a:t>We learned a practical approach of how the CTI works                                                                                                                                                                                                                                                </a:t>
            </a:r>
            <a:endParaRPr lang="el-GR" sz="2400" dirty="0" smtClean="0"/>
          </a:p>
          <a:p>
            <a:r>
              <a:rPr lang="en-US" sz="2400" dirty="0" smtClean="0"/>
              <a:t>Collaboration is the base to do any work or project</a:t>
            </a:r>
          </a:p>
          <a:p>
            <a:r>
              <a:rPr lang="en-US" sz="2400" dirty="0" smtClean="0"/>
              <a:t>EU Opportunities (H2020 and other programmers) so important to help researchers in my University to get the fund.</a:t>
            </a:r>
            <a:endParaRPr lang="el-GR" sz="2400" dirty="0" smtClean="0"/>
          </a:p>
          <a:p>
            <a:endParaRPr lang="el-GR" dirty="0"/>
          </a:p>
        </p:txBody>
      </p:sp>
      <p:sp>
        <p:nvSpPr>
          <p:cNvPr id="3" name="2 - Θέση περιεχομένου"/>
          <p:cNvSpPr>
            <a:spLocks noGrp="1"/>
          </p:cNvSpPr>
          <p:nvPr>
            <p:ph idx="13"/>
          </p:nvPr>
        </p:nvSpPr>
        <p:spPr/>
        <p:txBody>
          <a:bodyPr/>
          <a:lstStyle/>
          <a:p>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i="1" dirty="0">
                <a:solidFill>
                  <a:srgbClr val="0070C0"/>
                </a:solidFill>
              </a:rPr>
              <a:t>How was the study visit useful to your work? What type of knowledge you will take back home? </a:t>
            </a:r>
            <a:endParaRPr lang="en-US" b="1" i="1" dirty="0" smtClean="0">
              <a:solidFill>
                <a:srgbClr val="0070C0"/>
              </a:solidFill>
            </a:endParaRPr>
          </a:p>
          <a:p>
            <a:endParaRPr lang="en-US" sz="2400" dirty="0" smtClean="0"/>
          </a:p>
          <a:p>
            <a:r>
              <a:rPr lang="en-US" sz="2400" dirty="0" smtClean="0"/>
              <a:t>Understanding the TTO services from UCY, </a:t>
            </a:r>
            <a:endParaRPr lang="el-GR" sz="2400" dirty="0" smtClean="0"/>
          </a:p>
          <a:p>
            <a:r>
              <a:rPr lang="en-US" sz="2400" dirty="0" smtClean="0"/>
              <a:t>Startup management (ecosystem) is essential to make sustainable innovation</a:t>
            </a:r>
            <a:endParaRPr lang="el-GR" sz="2400" dirty="0" smtClean="0"/>
          </a:p>
          <a:p>
            <a:r>
              <a:rPr lang="en-US" sz="2400" dirty="0" smtClean="0"/>
              <a:t>Field visits </a:t>
            </a:r>
            <a:endParaRPr lang="el-GR" sz="2400" dirty="0" smtClean="0"/>
          </a:p>
          <a:p>
            <a:r>
              <a:rPr lang="en-US" sz="2400" dirty="0" smtClean="0"/>
              <a:t>New information about how business incubators are working</a:t>
            </a:r>
          </a:p>
          <a:p>
            <a:r>
              <a:rPr lang="en-US" sz="2400" dirty="0" smtClean="0"/>
              <a:t>The tools I have learnt will help me as a technology transfer officer to help others in developing their ideas</a:t>
            </a:r>
            <a:endParaRPr lang="el-GR" sz="2400" dirty="0" smtClean="0"/>
          </a:p>
          <a:p>
            <a:endParaRPr lang="el-GR" dirty="0" smtClean="0"/>
          </a:p>
          <a:p>
            <a:pPr marL="0" indent="0">
              <a:buNone/>
            </a:pPr>
            <a:endParaRPr lang="el-GR" b="1" dirty="0" smtClean="0">
              <a:solidFill>
                <a:schemeClr val="accent2">
                  <a:lumMod val="75000"/>
                </a:schemeClr>
              </a:solidFill>
            </a:endParaRPr>
          </a:p>
          <a:p>
            <a:pPr marL="0" indent="0">
              <a:buNone/>
            </a:pPr>
            <a:endParaRPr lang="el-GR" b="1" dirty="0">
              <a:solidFill>
                <a:schemeClr val="accent2">
                  <a:lumMod val="75000"/>
                </a:schemeClr>
              </a:solidFill>
            </a:endParaRPr>
          </a:p>
        </p:txBody>
      </p:sp>
      <p:sp>
        <p:nvSpPr>
          <p:cNvPr id="3" name="Content Placeholder 2"/>
          <p:cNvSpPr>
            <a:spLocks noGrp="1"/>
          </p:cNvSpPr>
          <p:nvPr>
            <p:ph idx="13"/>
          </p:nvPr>
        </p:nvSpPr>
        <p:spPr/>
        <p:txBody>
          <a:bodyPr/>
          <a:lstStyle/>
          <a:p>
            <a:endParaRPr lang="el-GR"/>
          </a:p>
        </p:txBody>
      </p:sp>
    </p:spTree>
    <p:extLst>
      <p:ext uri="{BB962C8B-B14F-4D97-AF65-F5344CB8AC3E}">
        <p14:creationId xmlns:p14="http://schemas.microsoft.com/office/powerpoint/2010/main" val="63774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a:t>
            </a:r>
            <a:endParaRPr lang="en-US" sz="2400" dirty="0"/>
          </a:p>
          <a:p>
            <a:endParaRPr lang="el-GR" sz="2400" dirty="0"/>
          </a:p>
        </p:txBody>
      </p:sp>
      <p:sp>
        <p:nvSpPr>
          <p:cNvPr id="3" name="Content Placeholder 2"/>
          <p:cNvSpPr>
            <a:spLocks noGrp="1"/>
          </p:cNvSpPr>
          <p:nvPr>
            <p:ph idx="13"/>
          </p:nvPr>
        </p:nvSpPr>
        <p:spPr/>
        <p:txBody>
          <a:bodyPr/>
          <a:lstStyle/>
          <a:p>
            <a:endParaRPr lang="el-GR"/>
          </a:p>
        </p:txBody>
      </p:sp>
      <p:sp>
        <p:nvSpPr>
          <p:cNvPr id="4" name="3 - Ορθογώνιο"/>
          <p:cNvSpPr/>
          <p:nvPr/>
        </p:nvSpPr>
        <p:spPr>
          <a:xfrm>
            <a:off x="689317" y="1305342"/>
            <a:ext cx="7997483" cy="4154984"/>
          </a:xfrm>
          <a:prstGeom prst="rect">
            <a:avLst/>
          </a:prstGeom>
        </p:spPr>
        <p:txBody>
          <a:bodyPr wrap="square">
            <a:spAutoFit/>
          </a:bodyPr>
          <a:lstStyle/>
          <a:p>
            <a:r>
              <a:rPr lang="en-US" sz="2400" b="1" i="1" dirty="0" smtClean="0">
                <a:solidFill>
                  <a:srgbClr val="0070C0"/>
                </a:solidFill>
              </a:rPr>
              <a:t>How was the study visit useful to your work? What type of knowledge you will take back home? </a:t>
            </a:r>
          </a:p>
          <a:p>
            <a:pPr>
              <a:buFont typeface="Arial" pitchFamily="34" charset="0"/>
              <a:buChar char="•"/>
            </a:pPr>
            <a:endParaRPr lang="el-GR" sz="2400" dirty="0" smtClean="0"/>
          </a:p>
          <a:p>
            <a:pPr>
              <a:buFont typeface="Arial" pitchFamily="34" charset="0"/>
              <a:buChar char="•"/>
            </a:pPr>
            <a:r>
              <a:rPr lang="en-US" sz="2400" dirty="0" smtClean="0"/>
              <a:t>To see startups and innovative companies growing up.  </a:t>
            </a:r>
            <a:endParaRPr lang="el-GR" sz="2400" dirty="0" smtClean="0"/>
          </a:p>
          <a:p>
            <a:pPr>
              <a:buFont typeface="Arial" pitchFamily="34" charset="0"/>
              <a:buChar char="•"/>
            </a:pPr>
            <a:r>
              <a:rPr lang="en-US" sz="2400" dirty="0" smtClean="0"/>
              <a:t> Innovation structure in Greece</a:t>
            </a:r>
            <a:endParaRPr lang="el-GR" sz="2400" dirty="0" smtClean="0"/>
          </a:p>
          <a:p>
            <a:pPr>
              <a:buFont typeface="Arial" pitchFamily="34" charset="0"/>
              <a:buChar char="•"/>
            </a:pPr>
            <a:r>
              <a:rPr lang="en-US" sz="2400" dirty="0" smtClean="0"/>
              <a:t> Business – University cooperation because this is important to build incubator in my university</a:t>
            </a:r>
            <a:endParaRPr lang="el-GR" sz="2400" dirty="0" smtClean="0"/>
          </a:p>
          <a:p>
            <a:pPr>
              <a:buFont typeface="Arial" pitchFamily="34" charset="0"/>
              <a:buChar char="•"/>
            </a:pPr>
            <a:r>
              <a:rPr lang="en-US" sz="2400" dirty="0" smtClean="0"/>
              <a:t> Principles and sources of funding</a:t>
            </a:r>
            <a:endParaRPr lang="el-GR" sz="2400" dirty="0" smtClean="0"/>
          </a:p>
          <a:p>
            <a:pPr>
              <a:buFont typeface="Arial" pitchFamily="34" charset="0"/>
              <a:buChar char="•"/>
            </a:pPr>
            <a:r>
              <a:rPr lang="en-US" sz="2400" dirty="0" smtClean="0"/>
              <a:t> How to build a business plan according to canvas model (UCY &amp; ARCA)</a:t>
            </a:r>
          </a:p>
          <a:p>
            <a:pPr>
              <a:buFont typeface="Arial" pitchFamily="34" charset="0"/>
              <a:buChar char="•"/>
            </a:pPr>
            <a:r>
              <a:rPr lang="en-US" sz="2400" dirty="0" smtClean="0"/>
              <a:t>To consider  canvas model in our work</a:t>
            </a:r>
            <a:endParaRPr lang="el-GR" sz="2400" dirty="0" smtClean="0"/>
          </a:p>
        </p:txBody>
      </p:sp>
    </p:spTree>
    <p:extLst>
      <p:ext uri="{BB962C8B-B14F-4D97-AF65-F5344CB8AC3E}">
        <p14:creationId xmlns:p14="http://schemas.microsoft.com/office/powerpoint/2010/main" val="3094040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itchFamily="34" charset="0"/>
              <a:buChar char="•"/>
            </a:pPr>
            <a:r>
              <a:rPr lang="en-US" sz="2400" b="1" i="1" dirty="0" smtClean="0">
                <a:solidFill>
                  <a:srgbClr val="0070C0"/>
                </a:solidFill>
              </a:rPr>
              <a:t>How was the study visit useful to your work? What type of knowledge you will take back home? </a:t>
            </a:r>
          </a:p>
          <a:p>
            <a:pPr>
              <a:buFont typeface="Arial" pitchFamily="34" charset="0"/>
              <a:buChar char="•"/>
            </a:pPr>
            <a:endParaRPr lang="el-GR" sz="2400" dirty="0" smtClean="0"/>
          </a:p>
          <a:p>
            <a:pPr>
              <a:buFont typeface="Arial" pitchFamily="34" charset="0"/>
              <a:buChar char="•"/>
            </a:pPr>
            <a:r>
              <a:rPr lang="en-US" sz="2400" dirty="0" smtClean="0"/>
              <a:t>The assessment and management methods were very useful and I recommend to be used in our center in Jordan</a:t>
            </a:r>
            <a:endParaRPr lang="el-GR" sz="2400" dirty="0" smtClean="0"/>
          </a:p>
          <a:p>
            <a:pPr>
              <a:buFont typeface="Arial" pitchFamily="34" charset="0"/>
              <a:buChar char="•"/>
            </a:pPr>
            <a:r>
              <a:rPr lang="en-US" sz="2400" dirty="0" smtClean="0"/>
              <a:t>How to create a strategy for innovation and linkage between Academia and Industry.</a:t>
            </a:r>
            <a:endParaRPr lang="el-GR" sz="2400" dirty="0" smtClean="0"/>
          </a:p>
          <a:p>
            <a:pPr>
              <a:buFont typeface="Arial" pitchFamily="34" charset="0"/>
              <a:buChar char="•"/>
            </a:pPr>
            <a:r>
              <a:rPr lang="en-US" sz="2400" dirty="0" smtClean="0"/>
              <a:t>Innovation assessment</a:t>
            </a:r>
          </a:p>
          <a:p>
            <a:pPr>
              <a:buFont typeface="Arial" pitchFamily="34" charset="0"/>
              <a:buChar char="•"/>
            </a:pPr>
            <a:endParaRPr lang="el-GR" dirty="0"/>
          </a:p>
        </p:txBody>
      </p:sp>
      <p:sp>
        <p:nvSpPr>
          <p:cNvPr id="3" name="Content Placeholder 2"/>
          <p:cNvSpPr>
            <a:spLocks noGrp="1"/>
          </p:cNvSpPr>
          <p:nvPr>
            <p:ph idx="13"/>
          </p:nvPr>
        </p:nvSpPr>
        <p:spPr/>
        <p:txBody>
          <a:bodyPr/>
          <a:lstStyle/>
          <a:p>
            <a:endParaRPr lang="el-GR"/>
          </a:p>
        </p:txBody>
      </p:sp>
    </p:spTree>
    <p:extLst>
      <p:ext uri="{BB962C8B-B14F-4D97-AF65-F5344CB8AC3E}">
        <p14:creationId xmlns:p14="http://schemas.microsoft.com/office/powerpoint/2010/main" val="37100629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n-US" sz="2400" b="1" i="1" dirty="0" smtClean="0">
                <a:solidFill>
                  <a:srgbClr val="0070C0"/>
                </a:solidFill>
              </a:rPr>
              <a:t>How was the study visit useful to your work? What type of knowledge you will take back home? </a:t>
            </a:r>
          </a:p>
          <a:p>
            <a:endParaRPr lang="el-GR" sz="2400" dirty="0" smtClean="0"/>
          </a:p>
          <a:p>
            <a:r>
              <a:rPr lang="en-US" sz="2400" dirty="0" smtClean="0"/>
              <a:t>In the social impact realm, examining your leadership style and your personal shortcomings is essential to ensuring a successful year of moving your ideas forward and making an impact on those you set out to help. No leader or entrepreneur should forego the opportunity to reflect on their lessons learned and use these lessons as a springboard for growth in the coming year.</a:t>
            </a:r>
            <a:endParaRPr lang="el-GR" sz="2400" dirty="0" smtClean="0"/>
          </a:p>
          <a:p>
            <a:endParaRPr lang="el-GR" dirty="0"/>
          </a:p>
        </p:txBody>
      </p:sp>
      <p:sp>
        <p:nvSpPr>
          <p:cNvPr id="3" name="2 - Θέση περιεχομένου"/>
          <p:cNvSpPr>
            <a:spLocks noGrp="1"/>
          </p:cNvSpPr>
          <p:nvPr>
            <p:ph idx="13"/>
          </p:nvPr>
        </p:nvSpPr>
        <p:spPr/>
        <p:txBody>
          <a:bodyPr/>
          <a:lstStyle/>
          <a:p>
            <a:endParaRPr 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n-US" b="1" i="1" dirty="0" smtClean="0">
                <a:solidFill>
                  <a:srgbClr val="0070C0"/>
                </a:solidFill>
              </a:rPr>
              <a:t>To what extent did you gain confidence in the following topics you learnt? </a:t>
            </a:r>
          </a:p>
          <a:p>
            <a:pPr algn="ctr">
              <a:buNone/>
            </a:pPr>
            <a:r>
              <a:rPr lang="en-US" sz="2400" dirty="0" smtClean="0"/>
              <a:t>(Average percentage of satisfaction for all training weeks)</a:t>
            </a:r>
          </a:p>
          <a:p>
            <a:pPr algn="ctr">
              <a:buNone/>
            </a:pPr>
            <a:endParaRPr lang="el-GR" sz="2400" dirty="0" smtClean="0"/>
          </a:p>
          <a:p>
            <a:r>
              <a:rPr lang="en-US" sz="2400" dirty="0" smtClean="0"/>
              <a:t>Leadership and presentations  </a:t>
            </a:r>
            <a:r>
              <a:rPr lang="en-US" sz="2400" b="1" dirty="0" smtClean="0"/>
              <a:t>85,21% </a:t>
            </a:r>
          </a:p>
          <a:p>
            <a:r>
              <a:rPr lang="en-US" sz="2400" dirty="0" smtClean="0"/>
              <a:t>Open Innovation and living labs  </a:t>
            </a:r>
            <a:r>
              <a:rPr lang="en-US" sz="2400" b="1" dirty="0" smtClean="0"/>
              <a:t>85,00%</a:t>
            </a:r>
          </a:p>
          <a:p>
            <a:r>
              <a:rPr lang="en-US" sz="2400" dirty="0" smtClean="0"/>
              <a:t>Transfer of technology processes  </a:t>
            </a:r>
            <a:r>
              <a:rPr lang="en-US" sz="2400" b="1" dirty="0" smtClean="0"/>
              <a:t>79,37%</a:t>
            </a:r>
            <a:endParaRPr lang="el-GR" sz="2400" b="1" dirty="0"/>
          </a:p>
        </p:txBody>
      </p:sp>
      <p:sp>
        <p:nvSpPr>
          <p:cNvPr id="3" name="2 - Θέση περιεχομένου"/>
          <p:cNvSpPr>
            <a:spLocks noGrp="1"/>
          </p:cNvSpPr>
          <p:nvPr>
            <p:ph idx="13"/>
          </p:nvPr>
        </p:nvSpPr>
        <p:spPr/>
        <p:txBody>
          <a:bodyPr/>
          <a:lstStyle/>
          <a:p>
            <a:endParaRPr lang="el-G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n-US" b="1" i="1" dirty="0" smtClean="0">
                <a:solidFill>
                  <a:srgbClr val="0070C0"/>
                </a:solidFill>
              </a:rPr>
              <a:t>The host institute environment</a:t>
            </a:r>
            <a:endParaRPr lang="el-GR" b="1" i="1" dirty="0" smtClean="0">
              <a:solidFill>
                <a:srgbClr val="0070C0"/>
              </a:solidFill>
            </a:endParaRPr>
          </a:p>
          <a:p>
            <a:pPr algn="ctr">
              <a:buNone/>
            </a:pPr>
            <a:r>
              <a:rPr lang="en-US" sz="2400" dirty="0" smtClean="0"/>
              <a:t>(Average percentage of satisfaction for all training weeks)</a:t>
            </a:r>
            <a:endParaRPr lang="el-GR" sz="2400" dirty="0" smtClean="0"/>
          </a:p>
          <a:p>
            <a:endParaRPr lang="en-US" dirty="0" smtClean="0"/>
          </a:p>
          <a:p>
            <a:r>
              <a:rPr lang="en-US" sz="2400" dirty="0" smtClean="0"/>
              <a:t>The training was suitable and in good environment  </a:t>
            </a:r>
            <a:r>
              <a:rPr lang="en-US" sz="2400" b="1" dirty="0" smtClean="0"/>
              <a:t>88,06%</a:t>
            </a:r>
          </a:p>
          <a:p>
            <a:r>
              <a:rPr lang="en-US" sz="2400" dirty="0" smtClean="0"/>
              <a:t>The study visits were relevant and useful  </a:t>
            </a:r>
            <a:r>
              <a:rPr lang="el-GR" sz="2400" b="1" dirty="0" smtClean="0"/>
              <a:t>85,00 </a:t>
            </a:r>
            <a:r>
              <a:rPr lang="en-US" sz="2400" b="1" dirty="0" smtClean="0"/>
              <a:t>%</a:t>
            </a:r>
          </a:p>
          <a:p>
            <a:r>
              <a:rPr lang="en-US" sz="2400" dirty="0" smtClean="0"/>
              <a:t>The people we met during the visit were of great value added  </a:t>
            </a:r>
            <a:r>
              <a:rPr lang="el-GR" sz="2400" b="1" dirty="0" smtClean="0"/>
              <a:t>94,70</a:t>
            </a:r>
            <a:r>
              <a:rPr lang="en-US" sz="2400" b="1" dirty="0" smtClean="0"/>
              <a:t>%</a:t>
            </a:r>
            <a:endParaRPr lang="el-GR" sz="2400" b="1" dirty="0"/>
          </a:p>
        </p:txBody>
      </p:sp>
      <p:sp>
        <p:nvSpPr>
          <p:cNvPr id="3" name="2 - Θέση περιεχομένου"/>
          <p:cNvSpPr>
            <a:spLocks noGrp="1"/>
          </p:cNvSpPr>
          <p:nvPr>
            <p:ph idx="13"/>
          </p:nvPr>
        </p:nvSpPr>
        <p:spPr/>
        <p:txBody>
          <a:bodyPr/>
          <a:lstStyle/>
          <a:p>
            <a:endParaRPr lang="el-G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i="1" dirty="0">
                <a:solidFill>
                  <a:srgbClr val="0070C0"/>
                </a:solidFill>
              </a:rPr>
              <a:t>What were the biggest obstacles and problems</a:t>
            </a:r>
            <a:r>
              <a:rPr lang="en-US" b="1" i="1" dirty="0" smtClean="0">
                <a:solidFill>
                  <a:srgbClr val="0070C0"/>
                </a:solidFill>
              </a:rPr>
              <a:t>?</a:t>
            </a:r>
            <a:endParaRPr lang="el-GR" b="1" i="1" dirty="0" smtClean="0">
              <a:solidFill>
                <a:srgbClr val="0070C0"/>
              </a:solidFill>
            </a:endParaRPr>
          </a:p>
          <a:p>
            <a:r>
              <a:rPr lang="en-US" sz="2400" dirty="0" smtClean="0"/>
              <a:t>Some presentations were very long</a:t>
            </a:r>
            <a:endParaRPr lang="el-GR" sz="2400" dirty="0" smtClean="0"/>
          </a:p>
          <a:p>
            <a:r>
              <a:rPr lang="en-US" sz="2400" dirty="0" smtClean="0"/>
              <a:t>Finding a proper funding to start new innovative ideas (high risk investment)</a:t>
            </a:r>
            <a:endParaRPr lang="el-GR" sz="2400" dirty="0" smtClean="0"/>
          </a:p>
          <a:p>
            <a:r>
              <a:rPr lang="en-US" sz="2400" dirty="0" smtClean="0"/>
              <a:t>Transportation </a:t>
            </a:r>
            <a:r>
              <a:rPr lang="el-GR" sz="2400" dirty="0" smtClean="0"/>
              <a:t>(</a:t>
            </a:r>
            <a:r>
              <a:rPr lang="en-US" sz="2400" dirty="0" smtClean="0"/>
              <a:t>in Greece and Cyprus)</a:t>
            </a:r>
            <a:endParaRPr lang="el-GR" sz="2400" dirty="0" smtClean="0"/>
          </a:p>
          <a:p>
            <a:r>
              <a:rPr lang="en-US" sz="2400" dirty="0" smtClean="0"/>
              <a:t>The trainees are not of the same level (gathering Professors with students??) (Greece)</a:t>
            </a:r>
          </a:p>
          <a:p>
            <a:r>
              <a:rPr lang="it-IT" sz="2400" dirty="0" smtClean="0"/>
              <a:t>I have one problem. The training program was theoretical and did not contain practical training </a:t>
            </a:r>
            <a:endParaRPr lang="el-GR" sz="2400" dirty="0" smtClean="0"/>
          </a:p>
          <a:p>
            <a:endParaRPr lang="el-GR" sz="2400" dirty="0" smtClean="0"/>
          </a:p>
        </p:txBody>
      </p:sp>
      <p:sp>
        <p:nvSpPr>
          <p:cNvPr id="3" name="Content Placeholder 2"/>
          <p:cNvSpPr>
            <a:spLocks noGrp="1"/>
          </p:cNvSpPr>
          <p:nvPr>
            <p:ph idx="13"/>
          </p:nvPr>
        </p:nvSpPr>
        <p:spPr/>
        <p:txBody>
          <a:bodyPr/>
          <a:lstStyle/>
          <a:p>
            <a:endParaRPr lang="el-GR"/>
          </a:p>
        </p:txBody>
      </p:sp>
    </p:spTree>
    <p:extLst>
      <p:ext uri="{BB962C8B-B14F-4D97-AF65-F5344CB8AC3E}">
        <p14:creationId xmlns:p14="http://schemas.microsoft.com/office/powerpoint/2010/main" val="3866683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400" b="1" i="1" dirty="0" smtClean="0">
                <a:solidFill>
                  <a:srgbClr val="0070C0"/>
                </a:solidFill>
              </a:rPr>
              <a:t>What were the biggest obstacles and problems?</a:t>
            </a:r>
            <a:endParaRPr lang="el-GR" sz="2400" b="1" i="1" dirty="0" smtClean="0">
              <a:solidFill>
                <a:srgbClr val="0070C0"/>
              </a:solidFill>
            </a:endParaRPr>
          </a:p>
          <a:p>
            <a:endParaRPr lang="en-US" dirty="0"/>
          </a:p>
          <a:p>
            <a:endParaRPr lang="el-GR" dirty="0"/>
          </a:p>
        </p:txBody>
      </p:sp>
      <p:sp>
        <p:nvSpPr>
          <p:cNvPr id="3" name="Content Placeholder 2"/>
          <p:cNvSpPr>
            <a:spLocks noGrp="1"/>
          </p:cNvSpPr>
          <p:nvPr>
            <p:ph idx="13"/>
          </p:nvPr>
        </p:nvSpPr>
        <p:spPr/>
        <p:txBody>
          <a:bodyPr/>
          <a:lstStyle/>
          <a:p>
            <a:endParaRPr lang="el-GR"/>
          </a:p>
        </p:txBody>
      </p:sp>
      <p:sp>
        <p:nvSpPr>
          <p:cNvPr id="4" name="3 - Ορθογώνιο"/>
          <p:cNvSpPr/>
          <p:nvPr/>
        </p:nvSpPr>
        <p:spPr>
          <a:xfrm>
            <a:off x="858129" y="1547446"/>
            <a:ext cx="7343336" cy="3046988"/>
          </a:xfrm>
          <a:prstGeom prst="rect">
            <a:avLst/>
          </a:prstGeom>
        </p:spPr>
        <p:txBody>
          <a:bodyPr wrap="square">
            <a:spAutoFit/>
          </a:bodyPr>
          <a:lstStyle/>
          <a:p>
            <a:pPr lvl="0">
              <a:buFont typeface="Arial" pitchFamily="34" charset="0"/>
              <a:buChar char="•"/>
            </a:pPr>
            <a:endParaRPr lang="el-GR" sz="2400" dirty="0" smtClean="0"/>
          </a:p>
          <a:p>
            <a:pPr lvl="0">
              <a:buFont typeface="Arial" pitchFamily="34" charset="0"/>
              <a:buChar char="•"/>
            </a:pPr>
            <a:r>
              <a:rPr lang="en-US" sz="2400" dirty="0" smtClean="0"/>
              <a:t>The visits were more restricted to presentations and facilities and less to examples and operations (Greece)</a:t>
            </a:r>
            <a:endParaRPr lang="el-GR" sz="2400" dirty="0" smtClean="0"/>
          </a:p>
          <a:p>
            <a:pPr>
              <a:buFont typeface="Arial" pitchFamily="34" charset="0"/>
              <a:buChar char="•"/>
            </a:pPr>
            <a:r>
              <a:rPr lang="en-US" sz="2400" dirty="0" smtClean="0"/>
              <a:t>We need an exchange of staff with ARCA to gain from their experience</a:t>
            </a:r>
          </a:p>
          <a:p>
            <a:pPr>
              <a:buFont typeface="Arial" pitchFamily="34" charset="0"/>
              <a:buChar char="•"/>
            </a:pPr>
            <a:r>
              <a:rPr lang="en-US" sz="2400" dirty="0" smtClean="0"/>
              <a:t>No real obstacles in Cyprus and Italy</a:t>
            </a:r>
          </a:p>
          <a:p>
            <a:pPr>
              <a:buFont typeface="Arial" pitchFamily="34" charset="0"/>
              <a:buChar char="•"/>
            </a:pPr>
            <a:r>
              <a:rPr lang="en-US" sz="2400" dirty="0" smtClean="0"/>
              <a:t>Perfect (Portugal)</a:t>
            </a:r>
          </a:p>
          <a:p>
            <a:pPr>
              <a:buFont typeface="Arial" pitchFamily="34" charset="0"/>
              <a:buChar char="•"/>
            </a:pPr>
            <a:r>
              <a:rPr lang="en-US" sz="2400" dirty="0" smtClean="0"/>
              <a:t>No outside visits or activities</a:t>
            </a:r>
            <a:endParaRPr lang="el-GR" sz="2400" dirty="0"/>
          </a:p>
        </p:txBody>
      </p:sp>
    </p:spTree>
    <p:extLst>
      <p:ext uri="{BB962C8B-B14F-4D97-AF65-F5344CB8AC3E}">
        <p14:creationId xmlns:p14="http://schemas.microsoft.com/office/powerpoint/2010/main" val="3200242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755775"/>
          </a:xfrm>
        </p:spPr>
        <p:txBody>
          <a:bodyPr/>
          <a:lstStyle/>
          <a:p>
            <a:pPr algn="ctr"/>
            <a:r>
              <a:rPr lang="en-US" b="1" dirty="0" smtClean="0">
                <a:solidFill>
                  <a:schemeClr val="tx1"/>
                </a:solidFill>
              </a:rPr>
              <a:t>Evaluation of Training</a:t>
            </a:r>
            <a:r>
              <a:rPr lang="it-IT" dirty="0"/>
              <a:t/>
            </a:r>
            <a:br>
              <a:rPr lang="it-IT" dirty="0"/>
            </a:br>
            <a:r>
              <a:rPr lang="en-US" dirty="0" smtClean="0"/>
              <a:t>, </a:t>
            </a:r>
            <a:r>
              <a:rPr lang="en-US" dirty="0"/>
              <a:t>Evaluation and </a:t>
            </a:r>
            <a:r>
              <a:rPr lang="en-US" dirty="0" smtClean="0"/>
              <a:t>Quality PlanWP5 - Project assurance and efficiency </a:t>
            </a:r>
            <a:br>
              <a:rPr lang="en-US" dirty="0" smtClean="0"/>
            </a:br>
            <a:r>
              <a:rPr lang="en-US" dirty="0" smtClean="0"/>
              <a:t>5.2. Monitoring, Evaluation and Quality assurance and efficiency </a:t>
            </a:r>
            <a:br>
              <a:rPr lang="en-US" dirty="0" smtClean="0"/>
            </a:br>
            <a:endParaRPr lang="en-GB" dirty="0"/>
          </a:p>
        </p:txBody>
      </p:sp>
      <p:sp>
        <p:nvSpPr>
          <p:cNvPr id="3" name="Sottotitolo 2"/>
          <p:cNvSpPr>
            <a:spLocks noGrp="1"/>
          </p:cNvSpPr>
          <p:nvPr>
            <p:ph type="subTitle" idx="1"/>
          </p:nvPr>
        </p:nvSpPr>
        <p:spPr/>
        <p:txBody>
          <a:bodyPr/>
          <a:lstStyle/>
          <a:p>
            <a:r>
              <a:rPr lang="it-IT" dirty="0" smtClean="0"/>
              <a:t>Jordan, September 2018, </a:t>
            </a:r>
            <a:r>
              <a:rPr lang="it-IT" dirty="0"/>
              <a:t>CRE.THI.DEV</a:t>
            </a:r>
          </a:p>
          <a:p>
            <a:endParaRPr lang="en-GB" dirty="0"/>
          </a:p>
        </p:txBody>
      </p:sp>
    </p:spTree>
    <p:extLst>
      <p:ext uri="{BB962C8B-B14F-4D97-AF65-F5344CB8AC3E}">
        <p14:creationId xmlns:p14="http://schemas.microsoft.com/office/powerpoint/2010/main" val="4228467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i="1" dirty="0">
                <a:solidFill>
                  <a:srgbClr val="0070C0"/>
                </a:solidFill>
              </a:rPr>
              <a:t>Your suggestions for </a:t>
            </a:r>
            <a:r>
              <a:rPr lang="en-US" b="1" i="1" dirty="0" smtClean="0">
                <a:solidFill>
                  <a:srgbClr val="0070C0"/>
                </a:solidFill>
              </a:rPr>
              <a:t>improvement</a:t>
            </a:r>
            <a:endParaRPr lang="el-GR" b="1" i="1" dirty="0" smtClean="0">
              <a:solidFill>
                <a:srgbClr val="0070C0"/>
              </a:solidFill>
            </a:endParaRPr>
          </a:p>
          <a:p>
            <a:pPr marL="0" indent="0">
              <a:buNone/>
            </a:pPr>
            <a:r>
              <a:rPr lang="en-US" sz="2400" dirty="0" smtClean="0">
                <a:solidFill>
                  <a:srgbClr val="0070C0"/>
                </a:solidFill>
              </a:rPr>
              <a:t>In the first week of training there was a need for more time to  be devoted to the increase in knowledge gained from the training, as well as a need for more visits to  Entrepreneurship centers and startups.   This need seems to be satisfied in the 3</a:t>
            </a:r>
            <a:r>
              <a:rPr lang="en-US" sz="2400" baseline="30000" dirty="0" smtClean="0">
                <a:solidFill>
                  <a:srgbClr val="0070C0"/>
                </a:solidFill>
              </a:rPr>
              <a:t>rd</a:t>
            </a:r>
            <a:r>
              <a:rPr lang="en-US" sz="2400" dirty="0" smtClean="0">
                <a:solidFill>
                  <a:srgbClr val="0070C0"/>
                </a:solidFill>
              </a:rPr>
              <a:t> week of training. </a:t>
            </a:r>
          </a:p>
          <a:p>
            <a:pPr marL="0" indent="0"/>
            <a:r>
              <a:rPr lang="en-US" sz="2400" dirty="0" smtClean="0"/>
              <a:t> Emphasize on visits and interactive lectures and open dialogues. Training environment to be more interactive. Adapt a variety of training methods. (Greece). </a:t>
            </a:r>
          </a:p>
          <a:p>
            <a:pPr marL="0" indent="0"/>
            <a:r>
              <a:rPr lang="en-US" sz="2400" dirty="0" smtClean="0"/>
              <a:t>Stay more days with successful real cases which are incubated in ARCA</a:t>
            </a:r>
          </a:p>
          <a:p>
            <a:pPr marL="0" indent="0"/>
            <a:endParaRPr lang="en-US" sz="2400" dirty="0"/>
          </a:p>
          <a:p>
            <a:pPr marL="0" indent="0">
              <a:buNone/>
            </a:pPr>
            <a:endParaRPr lang="el-GR" b="1" dirty="0">
              <a:solidFill>
                <a:schemeClr val="accent2">
                  <a:lumMod val="75000"/>
                </a:schemeClr>
              </a:solidFill>
            </a:endParaRPr>
          </a:p>
        </p:txBody>
      </p:sp>
      <p:sp>
        <p:nvSpPr>
          <p:cNvPr id="3" name="Content Placeholder 2"/>
          <p:cNvSpPr>
            <a:spLocks noGrp="1"/>
          </p:cNvSpPr>
          <p:nvPr>
            <p:ph idx="13"/>
          </p:nvPr>
        </p:nvSpPr>
        <p:spPr/>
        <p:txBody>
          <a:bodyPr/>
          <a:lstStyle/>
          <a:p>
            <a:endParaRPr lang="el-GR"/>
          </a:p>
        </p:txBody>
      </p:sp>
    </p:spTree>
    <p:extLst>
      <p:ext uri="{BB962C8B-B14F-4D97-AF65-F5344CB8AC3E}">
        <p14:creationId xmlns:p14="http://schemas.microsoft.com/office/powerpoint/2010/main" val="3279403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n-US" sz="2400" b="1" i="1" dirty="0" smtClean="0">
                <a:solidFill>
                  <a:srgbClr val="0070C0"/>
                </a:solidFill>
              </a:rPr>
              <a:t>Your suggestions for improvement</a:t>
            </a:r>
            <a:endParaRPr lang="el-GR" sz="2400" b="1" i="1" dirty="0" smtClean="0">
              <a:solidFill>
                <a:srgbClr val="0070C0"/>
              </a:solidFill>
            </a:endParaRPr>
          </a:p>
          <a:p>
            <a:pPr>
              <a:buNone/>
            </a:pPr>
            <a:endParaRPr lang="el-GR" sz="2400" dirty="0" smtClean="0"/>
          </a:p>
          <a:p>
            <a:r>
              <a:rPr lang="en-US" sz="2400" dirty="0" smtClean="0"/>
              <a:t>It would be more beneficial to host existing companies and companies which already exist in the incubator to talk about their experience</a:t>
            </a:r>
          </a:p>
          <a:p>
            <a:r>
              <a:rPr lang="en-US" sz="2400" dirty="0" smtClean="0"/>
              <a:t>I need to learn some skills like Industry and Law languages which support us in case of Negotiation when transferring a new technology</a:t>
            </a:r>
          </a:p>
          <a:p>
            <a:r>
              <a:rPr lang="en-US" sz="2400" dirty="0" smtClean="0"/>
              <a:t>Visit of a chamber of Industry and commerce</a:t>
            </a:r>
          </a:p>
          <a:p>
            <a:r>
              <a:rPr lang="en-US" sz="2400" dirty="0" smtClean="0"/>
              <a:t>Entrepreneurship should be part of the academic plan in the Universities.</a:t>
            </a:r>
            <a:endParaRPr lang="el-GR" sz="2400" dirty="0" smtClean="0"/>
          </a:p>
          <a:p>
            <a:endParaRPr lang="el-GR" sz="2400" dirty="0" smtClean="0"/>
          </a:p>
          <a:p>
            <a:endParaRPr lang="el-GR" dirty="0" smtClean="0"/>
          </a:p>
          <a:p>
            <a:endParaRPr lang="el-GR" dirty="0"/>
          </a:p>
        </p:txBody>
      </p:sp>
      <p:sp>
        <p:nvSpPr>
          <p:cNvPr id="3" name="2 - Θέση περιεχομένου"/>
          <p:cNvSpPr>
            <a:spLocks noGrp="1"/>
          </p:cNvSpPr>
          <p:nvPr>
            <p:ph idx="13"/>
          </p:nvPr>
        </p:nvSpPr>
        <p:spPr/>
        <p:txBody>
          <a:bodyPr/>
          <a:lstStyle/>
          <a:p>
            <a:endParaRPr lang="el-G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n-US" sz="2400" b="1" i="1" dirty="0" smtClean="0">
                <a:solidFill>
                  <a:srgbClr val="0070C0"/>
                </a:solidFill>
              </a:rPr>
              <a:t>Your suggestions for improvement</a:t>
            </a:r>
          </a:p>
          <a:p>
            <a:pPr>
              <a:buNone/>
            </a:pPr>
            <a:endParaRPr lang="en-US" sz="2400" b="1" i="1" dirty="0" smtClean="0">
              <a:solidFill>
                <a:srgbClr val="0070C0"/>
              </a:solidFill>
            </a:endParaRPr>
          </a:p>
          <a:p>
            <a:r>
              <a:rPr lang="en-US" sz="2400" dirty="0" smtClean="0"/>
              <a:t>Everything was more than perfect. I wish we had a visit to Entrepreneurship </a:t>
            </a:r>
            <a:r>
              <a:rPr lang="en-US" sz="2400" smtClean="0"/>
              <a:t>centre to </a:t>
            </a:r>
            <a:r>
              <a:rPr lang="en-US" sz="2400" dirty="0" smtClean="0"/>
              <a:t>have a </a:t>
            </a:r>
            <a:r>
              <a:rPr lang="en-US" sz="2400" smtClean="0"/>
              <a:t>look at </a:t>
            </a:r>
            <a:r>
              <a:rPr lang="en-US" sz="2400" dirty="0" smtClean="0"/>
              <a:t>the facilities </a:t>
            </a:r>
            <a:r>
              <a:rPr lang="en-US" sz="2400" smtClean="0"/>
              <a:t>they had</a:t>
            </a:r>
            <a:endParaRPr lang="en-US" sz="2400" dirty="0" smtClean="0"/>
          </a:p>
          <a:p>
            <a:r>
              <a:rPr lang="en-US" sz="2400" dirty="0" smtClean="0"/>
              <a:t>It was very good, maybe if other business models were discussed and compared to canvas</a:t>
            </a:r>
            <a:endParaRPr lang="el-GR" sz="2400" dirty="0" smtClean="0"/>
          </a:p>
          <a:p>
            <a:r>
              <a:rPr lang="en-US" sz="2400" dirty="0" smtClean="0"/>
              <a:t>Always try to get applied examples</a:t>
            </a:r>
            <a:endParaRPr lang="el-GR" sz="2400" dirty="0" smtClean="0"/>
          </a:p>
          <a:p>
            <a:r>
              <a:rPr lang="en-US" sz="2400" dirty="0" smtClean="0"/>
              <a:t>More days for training and less hours</a:t>
            </a:r>
            <a:endParaRPr lang="el-GR" sz="2400" dirty="0" smtClean="0"/>
          </a:p>
          <a:p>
            <a:r>
              <a:rPr lang="en-US" sz="2400" dirty="0" smtClean="0"/>
              <a:t>To cover visits with success stories, to meet some of them</a:t>
            </a:r>
            <a:endParaRPr lang="el-GR" sz="2400" dirty="0" smtClean="0"/>
          </a:p>
          <a:p>
            <a:endParaRPr lang="el-GR" sz="2400" b="1" i="1" dirty="0" smtClean="0">
              <a:solidFill>
                <a:srgbClr val="0070C0"/>
              </a:solidFill>
            </a:endParaRPr>
          </a:p>
          <a:p>
            <a:endParaRPr lang="el-GR" dirty="0"/>
          </a:p>
        </p:txBody>
      </p:sp>
      <p:sp>
        <p:nvSpPr>
          <p:cNvPr id="3" name="2 - Θέση περιεχομένου"/>
          <p:cNvSpPr>
            <a:spLocks noGrp="1"/>
          </p:cNvSpPr>
          <p:nvPr>
            <p:ph idx="13"/>
          </p:nvPr>
        </p:nvSpPr>
        <p:spPr/>
        <p:txBody>
          <a:bodyPr/>
          <a:lstStyle/>
          <a:p>
            <a:endParaRPr lang="el-G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n-US" sz="2400" b="1" i="1" dirty="0" smtClean="0">
                <a:solidFill>
                  <a:srgbClr val="0070C0"/>
                </a:solidFill>
              </a:rPr>
              <a:t>Your suggestions for improvement</a:t>
            </a:r>
          </a:p>
          <a:p>
            <a:pPr>
              <a:buNone/>
            </a:pPr>
            <a:endParaRPr lang="en-US" sz="2400" b="1" i="1" dirty="0" smtClean="0">
              <a:solidFill>
                <a:srgbClr val="0070C0"/>
              </a:solidFill>
            </a:endParaRPr>
          </a:p>
          <a:p>
            <a:r>
              <a:rPr lang="en-US" sz="2400" dirty="0" smtClean="0"/>
              <a:t>More practical visits to organizations other than the hosting company</a:t>
            </a:r>
          </a:p>
          <a:p>
            <a:r>
              <a:rPr lang="en-US" sz="2400" dirty="0" smtClean="0"/>
              <a:t>The training needs more than one week to do perfect</a:t>
            </a:r>
          </a:p>
        </p:txBody>
      </p:sp>
      <p:sp>
        <p:nvSpPr>
          <p:cNvPr id="3" name="2 - Θέση περιεχομένου"/>
          <p:cNvSpPr>
            <a:spLocks noGrp="1"/>
          </p:cNvSpPr>
          <p:nvPr>
            <p:ph idx="13"/>
          </p:nvPr>
        </p:nvSpPr>
        <p:spPr/>
        <p:txBody>
          <a:bodyPr/>
          <a:lstStyle/>
          <a:p>
            <a:endParaRPr lang="el-G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i="1" dirty="0" smtClean="0">
                <a:solidFill>
                  <a:schemeClr val="accent3">
                    <a:lumMod val="50000"/>
                  </a:schemeClr>
                </a:solidFill>
              </a:rPr>
              <a:t>“I would like to thank </a:t>
            </a:r>
            <a:r>
              <a:rPr lang="en-US" sz="2400" b="1" i="1" dirty="0" smtClean="0">
                <a:solidFill>
                  <a:schemeClr val="accent3">
                    <a:lumMod val="50000"/>
                  </a:schemeClr>
                </a:solidFill>
              </a:rPr>
              <a:t>UCY</a:t>
            </a:r>
            <a:r>
              <a:rPr lang="en-US" sz="2400" i="1" dirty="0" smtClean="0">
                <a:solidFill>
                  <a:schemeClr val="accent3">
                    <a:lumMod val="50000"/>
                  </a:schemeClr>
                </a:solidFill>
              </a:rPr>
              <a:t> and the EU for giving me this opportunity to learn new stuff which I will share with my University when I get back to Jordan”</a:t>
            </a:r>
          </a:p>
          <a:p>
            <a:endParaRPr lang="el-GR" sz="2400" i="1" dirty="0" smtClean="0">
              <a:solidFill>
                <a:schemeClr val="accent3">
                  <a:lumMod val="50000"/>
                </a:schemeClr>
              </a:solidFill>
            </a:endParaRPr>
          </a:p>
          <a:p>
            <a:r>
              <a:rPr lang="en-US" sz="2400" i="1" dirty="0" smtClean="0">
                <a:solidFill>
                  <a:srgbClr val="0070C0"/>
                </a:solidFill>
              </a:rPr>
              <a:t>“We need an exchange of staff with </a:t>
            </a:r>
            <a:r>
              <a:rPr lang="en-US" sz="2400" b="1" i="1" dirty="0" smtClean="0">
                <a:solidFill>
                  <a:srgbClr val="0070C0"/>
                </a:solidFill>
              </a:rPr>
              <a:t>ARCA</a:t>
            </a:r>
            <a:r>
              <a:rPr lang="en-US" sz="2400" i="1" dirty="0" smtClean="0">
                <a:solidFill>
                  <a:srgbClr val="0070C0"/>
                </a:solidFill>
              </a:rPr>
              <a:t> to gain from their experience”</a:t>
            </a:r>
          </a:p>
          <a:p>
            <a:endParaRPr lang="en-US" sz="2400" i="1" dirty="0" smtClean="0">
              <a:solidFill>
                <a:srgbClr val="0070C0"/>
              </a:solidFill>
            </a:endParaRPr>
          </a:p>
          <a:p>
            <a:r>
              <a:rPr lang="en-US" sz="2400" i="1" dirty="0" smtClean="0">
                <a:solidFill>
                  <a:schemeClr val="accent2">
                    <a:lumMod val="75000"/>
                  </a:schemeClr>
                </a:solidFill>
              </a:rPr>
              <a:t>“Perfect” (</a:t>
            </a:r>
            <a:r>
              <a:rPr lang="en-US" sz="2400" b="1" i="1" dirty="0" smtClean="0">
                <a:solidFill>
                  <a:schemeClr val="accent2">
                    <a:lumMod val="75000"/>
                  </a:schemeClr>
                </a:solidFill>
              </a:rPr>
              <a:t>P&amp;B</a:t>
            </a:r>
            <a:r>
              <a:rPr lang="en-US" sz="2400" i="1" dirty="0" smtClean="0">
                <a:solidFill>
                  <a:schemeClr val="accent2">
                    <a:lumMod val="75000"/>
                  </a:schemeClr>
                </a:solidFill>
              </a:rPr>
              <a:t>)</a:t>
            </a:r>
          </a:p>
          <a:p>
            <a:endParaRPr lang="el-GR" sz="2400" i="1" dirty="0" smtClean="0">
              <a:solidFill>
                <a:srgbClr val="0070C0"/>
              </a:solidFill>
            </a:endParaRPr>
          </a:p>
          <a:p>
            <a:pPr lvl="0"/>
            <a:r>
              <a:rPr lang="en-US" sz="2400" i="1" dirty="0" smtClean="0">
                <a:solidFill>
                  <a:schemeClr val="accent6">
                    <a:lumMod val="75000"/>
                  </a:schemeClr>
                </a:solidFill>
              </a:rPr>
              <a:t>“Thank you for this opportunity, it was really valuable and I enjoyed my time in </a:t>
            </a:r>
            <a:r>
              <a:rPr lang="en-US" sz="2400" b="1" i="1" dirty="0" smtClean="0">
                <a:solidFill>
                  <a:schemeClr val="accent6">
                    <a:lumMod val="75000"/>
                  </a:schemeClr>
                </a:solidFill>
              </a:rPr>
              <a:t>Greece</a:t>
            </a:r>
            <a:r>
              <a:rPr lang="en-US" sz="2400" i="1" dirty="0" smtClean="0">
                <a:solidFill>
                  <a:schemeClr val="accent6">
                    <a:lumMod val="75000"/>
                  </a:schemeClr>
                </a:solidFill>
              </a:rPr>
              <a:t>”</a:t>
            </a:r>
            <a:endParaRPr lang="el-GR" sz="2400" i="1" dirty="0" smtClean="0">
              <a:solidFill>
                <a:schemeClr val="accent6">
                  <a:lumMod val="75000"/>
                </a:schemeClr>
              </a:solidFill>
            </a:endParaRPr>
          </a:p>
          <a:p>
            <a:endParaRPr lang="el-GR" dirty="0"/>
          </a:p>
        </p:txBody>
      </p:sp>
      <p:sp>
        <p:nvSpPr>
          <p:cNvPr id="3" name="Content Placeholder 2"/>
          <p:cNvSpPr>
            <a:spLocks noGrp="1"/>
          </p:cNvSpPr>
          <p:nvPr>
            <p:ph idx="13"/>
          </p:nvPr>
        </p:nvSpPr>
        <p:spPr/>
        <p:txBody>
          <a:bodyPr/>
          <a:lstStyle/>
          <a:p>
            <a:endParaRPr lang="el-GR"/>
          </a:p>
        </p:txBody>
      </p:sp>
    </p:spTree>
    <p:extLst>
      <p:ext uri="{BB962C8B-B14F-4D97-AF65-F5344CB8AC3E}">
        <p14:creationId xmlns:p14="http://schemas.microsoft.com/office/powerpoint/2010/main" val="11139516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endParaRPr lang="en-US" dirty="0" smtClean="0"/>
          </a:p>
          <a:p>
            <a:pPr marL="0" indent="0" algn="ctr">
              <a:buNone/>
            </a:pPr>
            <a:endParaRPr lang="en-US" dirty="0"/>
          </a:p>
          <a:p>
            <a:pPr marL="0" indent="0" algn="ctr">
              <a:buNone/>
            </a:pPr>
            <a:endParaRPr lang="el-GR" b="1" i="1" dirty="0" smtClean="0">
              <a:solidFill>
                <a:srgbClr val="0070C0"/>
              </a:solidFill>
            </a:endParaRPr>
          </a:p>
          <a:p>
            <a:pPr marL="0" indent="0" algn="ctr">
              <a:buNone/>
            </a:pPr>
            <a:endParaRPr lang="el-GR" b="1" i="1" dirty="0" smtClean="0">
              <a:solidFill>
                <a:srgbClr val="0070C0"/>
              </a:solidFill>
            </a:endParaRPr>
          </a:p>
          <a:p>
            <a:pPr marL="0" indent="0" algn="ctr">
              <a:buNone/>
            </a:pPr>
            <a:r>
              <a:rPr lang="en-US" b="1" i="1" dirty="0" smtClean="0">
                <a:solidFill>
                  <a:srgbClr val="0070C0"/>
                </a:solidFill>
              </a:rPr>
              <a:t>Thank you</a:t>
            </a:r>
            <a:r>
              <a:rPr lang="el-GR" b="1" i="1" dirty="0" smtClean="0">
                <a:solidFill>
                  <a:srgbClr val="0070C0"/>
                </a:solidFill>
              </a:rPr>
              <a:t> </a:t>
            </a:r>
            <a:r>
              <a:rPr lang="en-US" b="1" i="1" dirty="0" smtClean="0">
                <a:solidFill>
                  <a:srgbClr val="0070C0"/>
                </a:solidFill>
              </a:rPr>
              <a:t>for your attention</a:t>
            </a:r>
            <a:endParaRPr lang="el-GR" b="1" i="1" dirty="0">
              <a:solidFill>
                <a:srgbClr val="0070C0"/>
              </a:solidFill>
            </a:endParaRPr>
          </a:p>
        </p:txBody>
      </p:sp>
      <p:pic>
        <p:nvPicPr>
          <p:cNvPr id="4" name="Content Placeholder 3"/>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2025037" y="1039146"/>
            <a:ext cx="4877208" cy="3659463"/>
          </a:xfrm>
        </p:spPr>
      </p:pic>
    </p:spTree>
    <p:extLst>
      <p:ext uri="{BB962C8B-B14F-4D97-AF65-F5344CB8AC3E}">
        <p14:creationId xmlns:p14="http://schemas.microsoft.com/office/powerpoint/2010/main" val="2036794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i="1" dirty="0">
                <a:solidFill>
                  <a:srgbClr val="0070C0"/>
                </a:solidFill>
              </a:rPr>
              <a:t>What are the most useful activities/visits you had during your stay in the EU hosts? </a:t>
            </a:r>
            <a:r>
              <a:rPr lang="en-US" b="1" i="1" dirty="0" smtClean="0">
                <a:solidFill>
                  <a:srgbClr val="0070C0"/>
                </a:solidFill>
              </a:rPr>
              <a:t>Why</a:t>
            </a:r>
            <a:endParaRPr lang="el-GR" b="1" i="1" dirty="0" smtClean="0">
              <a:solidFill>
                <a:srgbClr val="0070C0"/>
              </a:solidFill>
            </a:endParaRPr>
          </a:p>
          <a:p>
            <a:endParaRPr lang="el-GR" sz="2400" dirty="0" smtClean="0"/>
          </a:p>
          <a:p>
            <a:r>
              <a:rPr lang="en-US" sz="2400" dirty="0" smtClean="0"/>
              <a:t>Visits to IDEA and </a:t>
            </a:r>
            <a:r>
              <a:rPr lang="en-US" sz="2400" dirty="0" err="1" smtClean="0"/>
              <a:t>Engino</a:t>
            </a:r>
            <a:r>
              <a:rPr lang="en-US" sz="2400" dirty="0" smtClean="0"/>
              <a:t> in Cyprus and useful presentations with live case studies</a:t>
            </a:r>
            <a:endParaRPr lang="el-GR" sz="2400" dirty="0" smtClean="0"/>
          </a:p>
          <a:p>
            <a:r>
              <a:rPr lang="en-US" sz="2400" dirty="0" smtClean="0"/>
              <a:t>How to infuse change and to impact a traditional culture</a:t>
            </a:r>
            <a:endParaRPr lang="el-GR" sz="2400" dirty="0" smtClean="0"/>
          </a:p>
          <a:p>
            <a:r>
              <a:rPr lang="en-US" sz="2400" dirty="0" smtClean="0"/>
              <a:t>Technical visit to </a:t>
            </a:r>
            <a:r>
              <a:rPr lang="en-US" sz="2400" dirty="0" err="1" smtClean="0"/>
              <a:t>Corallia</a:t>
            </a:r>
            <a:r>
              <a:rPr lang="en-US" sz="2400" dirty="0" smtClean="0"/>
              <a:t> and Impact Hub , in Athens “Lean startup” lecture, fundraising and Innovation structure in Greece, University – business cooperation</a:t>
            </a:r>
            <a:endParaRPr lang="el-GR" sz="2400" dirty="0" smtClean="0"/>
          </a:p>
          <a:p>
            <a:r>
              <a:rPr lang="en-US" sz="2400" dirty="0" smtClean="0"/>
              <a:t>Promotion of CTI services through communication channels and techniques</a:t>
            </a:r>
          </a:p>
        </p:txBody>
      </p:sp>
      <p:sp>
        <p:nvSpPr>
          <p:cNvPr id="3" name="Content Placeholder 2"/>
          <p:cNvSpPr>
            <a:spLocks noGrp="1"/>
          </p:cNvSpPr>
          <p:nvPr>
            <p:ph idx="13"/>
          </p:nvPr>
        </p:nvSpPr>
        <p:spPr/>
        <p:txBody>
          <a:bodyPr/>
          <a:lstStyle/>
          <a:p>
            <a:r>
              <a:rPr lang="en-US" dirty="0" smtClean="0"/>
              <a:t>Evaluation of the training in Greece</a:t>
            </a:r>
            <a:endParaRPr lang="el-GR" dirty="0"/>
          </a:p>
        </p:txBody>
      </p:sp>
    </p:spTree>
    <p:extLst>
      <p:ext uri="{BB962C8B-B14F-4D97-AF65-F5344CB8AC3E}">
        <p14:creationId xmlns:p14="http://schemas.microsoft.com/office/powerpoint/2010/main" val="761124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i="1" dirty="0" smtClean="0">
                <a:solidFill>
                  <a:srgbClr val="0070C0"/>
                </a:solidFill>
              </a:rPr>
              <a:t>What are the most useful activities/visits you had during your stay in the EU hosts? Why</a:t>
            </a:r>
            <a:endParaRPr lang="el-GR" sz="2400" b="1" i="1" dirty="0" smtClean="0">
              <a:solidFill>
                <a:srgbClr val="0070C0"/>
              </a:solidFill>
            </a:endParaRPr>
          </a:p>
          <a:p>
            <a:endParaRPr lang="el-GR" sz="2400" dirty="0" smtClean="0"/>
          </a:p>
          <a:p>
            <a:r>
              <a:rPr lang="en-US" sz="2400" dirty="0" smtClean="0"/>
              <a:t>How to build business canvas to establish an e-learning center at University of Jordan according to canvas model</a:t>
            </a:r>
            <a:endParaRPr lang="el-GR" sz="2400" dirty="0" smtClean="0"/>
          </a:p>
          <a:p>
            <a:r>
              <a:rPr lang="en-US" sz="2400" dirty="0" smtClean="0"/>
              <a:t>Exposure to ARCA’s incubation process and how they select startups</a:t>
            </a:r>
            <a:endParaRPr lang="el-GR" sz="2400" dirty="0" smtClean="0"/>
          </a:p>
          <a:p>
            <a:r>
              <a:rPr lang="en-US" sz="2400" dirty="0" smtClean="0"/>
              <a:t>ARCA startup visit, startup management</a:t>
            </a:r>
            <a:endParaRPr lang="el-GR" sz="2400" dirty="0" smtClean="0"/>
          </a:p>
          <a:p>
            <a:r>
              <a:rPr lang="en-US" sz="2400" dirty="0" smtClean="0"/>
              <a:t>European network</a:t>
            </a:r>
            <a:endParaRPr lang="el-GR" sz="2400" dirty="0" smtClean="0"/>
          </a:p>
          <a:p>
            <a:r>
              <a:rPr lang="en-US" sz="2400" dirty="0" smtClean="0"/>
              <a:t>Innovation transfer process and approaches</a:t>
            </a:r>
            <a:endParaRPr lang="el-GR" sz="2400" dirty="0" smtClean="0"/>
          </a:p>
          <a:p>
            <a:r>
              <a:rPr lang="en-US" sz="2400" dirty="0" smtClean="0"/>
              <a:t>The </a:t>
            </a:r>
            <a:r>
              <a:rPr lang="en-US" sz="2400" smtClean="0"/>
              <a:t>visit of the </a:t>
            </a:r>
            <a:r>
              <a:rPr lang="en-US" sz="2400" dirty="0" smtClean="0"/>
              <a:t>hospital in Italy because it is a good example</a:t>
            </a:r>
            <a:endParaRPr lang="el-GR" sz="2400" dirty="0" smtClean="0"/>
          </a:p>
          <a:p>
            <a:endParaRPr lang="el-GR" sz="2400" dirty="0" smtClean="0"/>
          </a:p>
          <a:p>
            <a:endParaRPr lang="el-GR" sz="2400" dirty="0" smtClean="0"/>
          </a:p>
          <a:p>
            <a:endParaRPr lang="el-GR" sz="2400" dirty="0"/>
          </a:p>
        </p:txBody>
      </p:sp>
      <p:sp>
        <p:nvSpPr>
          <p:cNvPr id="3" name="Content Placeholder 2"/>
          <p:cNvSpPr>
            <a:spLocks noGrp="1"/>
          </p:cNvSpPr>
          <p:nvPr>
            <p:ph idx="13"/>
          </p:nvPr>
        </p:nvSpPr>
        <p:spPr/>
        <p:txBody>
          <a:bodyPr/>
          <a:lstStyle/>
          <a:p>
            <a:endParaRPr lang="el-GR"/>
          </a:p>
        </p:txBody>
      </p:sp>
    </p:spTree>
    <p:extLst>
      <p:ext uri="{BB962C8B-B14F-4D97-AF65-F5344CB8AC3E}">
        <p14:creationId xmlns:p14="http://schemas.microsoft.com/office/powerpoint/2010/main" val="867213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n-US" sz="2400" b="1" i="1" dirty="0" smtClean="0">
                <a:solidFill>
                  <a:srgbClr val="0070C0"/>
                </a:solidFill>
              </a:rPr>
              <a:t>What are the most useful activities/visits you had during your</a:t>
            </a:r>
            <a:r>
              <a:rPr lang="el-GR" sz="2400" b="1" i="1" dirty="0" smtClean="0">
                <a:solidFill>
                  <a:srgbClr val="0070C0"/>
                </a:solidFill>
              </a:rPr>
              <a:t> </a:t>
            </a:r>
            <a:r>
              <a:rPr lang="en-US" sz="2400" b="1" i="1" dirty="0" smtClean="0">
                <a:solidFill>
                  <a:srgbClr val="0070C0"/>
                </a:solidFill>
              </a:rPr>
              <a:t>stay in the EU hosts? Why</a:t>
            </a:r>
            <a:endParaRPr lang="el-GR" sz="2400" b="1" i="1" dirty="0" smtClean="0">
              <a:solidFill>
                <a:srgbClr val="0070C0"/>
              </a:solidFill>
            </a:endParaRPr>
          </a:p>
          <a:p>
            <a:pPr>
              <a:buNone/>
            </a:pPr>
            <a:endParaRPr lang="el-GR" sz="2400" dirty="0" smtClean="0"/>
          </a:p>
          <a:p>
            <a:r>
              <a:rPr lang="en-US" sz="2400" dirty="0" smtClean="0"/>
              <a:t>The most useful visit to Department of Industrial and Digital Innovation because The DIID was inspired by the innovative concept of Triple Helix in which the University Research, Education and Technology Transfer are integrated into a single training model  (Italy)</a:t>
            </a:r>
          </a:p>
          <a:p>
            <a:r>
              <a:rPr lang="en-US" sz="2400" dirty="0" smtClean="0"/>
              <a:t>Presentations were rich and useful because the presenters were specialized in their fields. Field visits were very interesting and well selected and also match the project objectives. Lessons learned were very good for me, especially to see a practical and live case study (Cyprus)</a:t>
            </a:r>
            <a:endParaRPr lang="el-GR" sz="2400" dirty="0" smtClean="0"/>
          </a:p>
          <a:p>
            <a:endParaRPr lang="el-GR" dirty="0"/>
          </a:p>
        </p:txBody>
      </p:sp>
      <p:sp>
        <p:nvSpPr>
          <p:cNvPr id="3" name="2 - Θέση περιεχομένου"/>
          <p:cNvSpPr>
            <a:spLocks noGrp="1"/>
          </p:cNvSpPr>
          <p:nvPr>
            <p:ph idx="13"/>
          </p:nvPr>
        </p:nvSpPr>
        <p:spPr/>
        <p:txBody>
          <a:bodyPr/>
          <a:lstStyle/>
          <a:p>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n-US" sz="2400" b="1" i="1" dirty="0" smtClean="0">
                <a:solidFill>
                  <a:srgbClr val="0070C0"/>
                </a:solidFill>
              </a:rPr>
              <a:t>What are the most useful activities/visits you had during your</a:t>
            </a:r>
            <a:r>
              <a:rPr lang="el-GR" sz="2400" b="1" i="1" dirty="0" smtClean="0">
                <a:solidFill>
                  <a:srgbClr val="0070C0"/>
                </a:solidFill>
              </a:rPr>
              <a:t> </a:t>
            </a:r>
            <a:r>
              <a:rPr lang="en-US" sz="2400" b="1" i="1" dirty="0" smtClean="0">
                <a:solidFill>
                  <a:srgbClr val="0070C0"/>
                </a:solidFill>
              </a:rPr>
              <a:t>stay in the EU hosts? Why</a:t>
            </a:r>
          </a:p>
          <a:p>
            <a:pPr>
              <a:buNone/>
            </a:pPr>
            <a:endParaRPr lang="el-GR" sz="2400" b="1" i="1" dirty="0" smtClean="0">
              <a:solidFill>
                <a:srgbClr val="0070C0"/>
              </a:solidFill>
            </a:endParaRPr>
          </a:p>
          <a:p>
            <a:r>
              <a:rPr lang="en-US" sz="2400" dirty="0" smtClean="0"/>
              <a:t>Lectures, discussion, teamwork (Porto)</a:t>
            </a:r>
          </a:p>
          <a:p>
            <a:r>
              <a:rPr lang="en-US" sz="2400" dirty="0" smtClean="0"/>
              <a:t>Explore some companies in Porto</a:t>
            </a:r>
            <a:endParaRPr lang="el-GR" sz="2400" dirty="0"/>
          </a:p>
        </p:txBody>
      </p:sp>
      <p:sp>
        <p:nvSpPr>
          <p:cNvPr id="3" name="2 - Θέση περιεχομένου"/>
          <p:cNvSpPr>
            <a:spLocks noGrp="1"/>
          </p:cNvSpPr>
          <p:nvPr>
            <p:ph idx="13"/>
          </p:nvPr>
        </p:nvSpPr>
        <p:spPr/>
        <p:txBody>
          <a:bodyPr/>
          <a:lstStyle/>
          <a:p>
            <a:endParaRPr lang="el-G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i="1" dirty="0" smtClean="0">
                <a:solidFill>
                  <a:srgbClr val="0070C0"/>
                </a:solidFill>
              </a:rPr>
              <a:t>What are the least useful activities/visits you had during your stay</a:t>
            </a:r>
            <a:r>
              <a:rPr lang="el-GR" b="1" i="1" dirty="0" smtClean="0">
                <a:solidFill>
                  <a:srgbClr val="0070C0"/>
                </a:solidFill>
              </a:rPr>
              <a:t> </a:t>
            </a:r>
            <a:r>
              <a:rPr lang="en-US" b="1" i="1" dirty="0" smtClean="0">
                <a:solidFill>
                  <a:srgbClr val="0070C0"/>
                </a:solidFill>
              </a:rPr>
              <a:t>in the EU hosts? Why.</a:t>
            </a:r>
            <a:endParaRPr lang="el-GR" b="1" i="1" dirty="0" smtClean="0">
              <a:solidFill>
                <a:srgbClr val="0070C0"/>
              </a:solidFill>
            </a:endParaRPr>
          </a:p>
          <a:p>
            <a:r>
              <a:rPr lang="en-US" sz="2400" dirty="0" smtClean="0"/>
              <a:t>Some long lectures </a:t>
            </a:r>
          </a:p>
          <a:p>
            <a:r>
              <a:rPr lang="en-US" sz="2400" dirty="0" smtClean="0"/>
              <a:t>Technical visit to National Center for Scientific Research “</a:t>
            </a:r>
            <a:r>
              <a:rPr lang="en-US" sz="2400" dirty="0" err="1" smtClean="0"/>
              <a:t>Demokritos</a:t>
            </a:r>
            <a:r>
              <a:rPr lang="en-US" sz="2400" dirty="0" smtClean="0"/>
              <a:t> and </a:t>
            </a:r>
            <a:r>
              <a:rPr lang="en-US" sz="2400" dirty="0" err="1" smtClean="0"/>
              <a:t>Innovathens</a:t>
            </a:r>
            <a:r>
              <a:rPr lang="en-US" sz="2400" dirty="0" smtClean="0"/>
              <a:t> in Athens,</a:t>
            </a:r>
          </a:p>
          <a:p>
            <a:r>
              <a:rPr lang="en-US" sz="2400" dirty="0" smtClean="0"/>
              <a:t>I think the activities and the visit have been carefully selected  (Cyprus and Italy)</a:t>
            </a:r>
          </a:p>
          <a:p>
            <a:r>
              <a:rPr lang="en-US" sz="2400" dirty="0" smtClean="0"/>
              <a:t>Most of these presentations were general information, which can be downloaded from the websites</a:t>
            </a:r>
          </a:p>
          <a:p>
            <a:r>
              <a:rPr lang="en-US" sz="2400" dirty="0" smtClean="0"/>
              <a:t>Some videos were of bad voice quality</a:t>
            </a:r>
            <a:endParaRPr lang="el-GR" sz="2400" dirty="0" smtClean="0"/>
          </a:p>
          <a:p>
            <a:endParaRPr lang="el-GR" sz="2400" dirty="0"/>
          </a:p>
        </p:txBody>
      </p:sp>
      <p:sp>
        <p:nvSpPr>
          <p:cNvPr id="3" name="Content Placeholder 2"/>
          <p:cNvSpPr>
            <a:spLocks noGrp="1"/>
          </p:cNvSpPr>
          <p:nvPr>
            <p:ph idx="13"/>
          </p:nvPr>
        </p:nvSpPr>
        <p:spPr/>
        <p:txBody>
          <a:bodyPr/>
          <a:lstStyle/>
          <a:p>
            <a:endParaRPr lang="el-GR"/>
          </a:p>
        </p:txBody>
      </p:sp>
    </p:spTree>
    <p:extLst>
      <p:ext uri="{BB962C8B-B14F-4D97-AF65-F5344CB8AC3E}">
        <p14:creationId xmlns:p14="http://schemas.microsoft.com/office/powerpoint/2010/main" val="569678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i="1" dirty="0">
                <a:solidFill>
                  <a:srgbClr val="0070C0"/>
                </a:solidFill>
              </a:rPr>
              <a:t>List the most useful </a:t>
            </a:r>
            <a:r>
              <a:rPr lang="en-US" b="1" i="1" dirty="0" smtClean="0">
                <a:solidFill>
                  <a:srgbClr val="0070C0"/>
                </a:solidFill>
              </a:rPr>
              <a:t>lesson learned</a:t>
            </a:r>
            <a:endParaRPr lang="el-GR" b="1" i="1" dirty="0" smtClean="0">
              <a:solidFill>
                <a:srgbClr val="0070C0"/>
              </a:solidFill>
            </a:endParaRPr>
          </a:p>
          <a:p>
            <a:r>
              <a:rPr lang="en-US" sz="2400" dirty="0" smtClean="0"/>
              <a:t>The network is very important to connect entrepreneurs and successful company</a:t>
            </a:r>
            <a:endParaRPr lang="el-GR" sz="2400" dirty="0" smtClean="0"/>
          </a:p>
          <a:p>
            <a:r>
              <a:rPr lang="en-US" sz="2400" dirty="0" smtClean="0"/>
              <a:t>Learning from success stories for Entrepreneurship and innovative companies</a:t>
            </a:r>
            <a:endParaRPr lang="el-GR" sz="2400" dirty="0" smtClean="0"/>
          </a:p>
          <a:p>
            <a:r>
              <a:rPr lang="en-US" sz="2400" dirty="0" smtClean="0"/>
              <a:t>Sources of funding are different in earlier stages than advanced stages</a:t>
            </a:r>
            <a:endParaRPr lang="el-GR" sz="2400" dirty="0" smtClean="0"/>
          </a:p>
          <a:p>
            <a:r>
              <a:rPr lang="en-US" sz="2400" dirty="0" smtClean="0"/>
              <a:t>Risks and challenges are part of the journey let’s accept it, face it, even enjoy it. The dream is bigger, faith in one's abilities is crucial</a:t>
            </a:r>
            <a:endParaRPr lang="el-GR" sz="2400" dirty="0" smtClean="0"/>
          </a:p>
          <a:p>
            <a:r>
              <a:rPr lang="en-US" sz="2400" dirty="0" smtClean="0"/>
              <a:t>To be updated with innovation field in world institutions, to make national network for Jordanian Entrepreneurs</a:t>
            </a:r>
            <a:endParaRPr lang="el-GR" sz="2400" dirty="0" smtClean="0"/>
          </a:p>
          <a:p>
            <a:r>
              <a:rPr lang="en-US" sz="2400" dirty="0" smtClean="0"/>
              <a:t>Innovation, incubator, fundraising for the project</a:t>
            </a:r>
            <a:endParaRPr lang="el-GR" sz="2400" dirty="0" smtClean="0"/>
          </a:p>
          <a:p>
            <a:pPr marL="0" indent="0">
              <a:buNone/>
            </a:pPr>
            <a:endParaRPr lang="el-GR" sz="2400" dirty="0"/>
          </a:p>
        </p:txBody>
      </p:sp>
      <p:sp>
        <p:nvSpPr>
          <p:cNvPr id="3" name="Content Placeholder 2"/>
          <p:cNvSpPr>
            <a:spLocks noGrp="1"/>
          </p:cNvSpPr>
          <p:nvPr>
            <p:ph idx="13"/>
          </p:nvPr>
        </p:nvSpPr>
        <p:spPr/>
        <p:txBody>
          <a:bodyPr/>
          <a:lstStyle/>
          <a:p>
            <a:endParaRPr lang="el-GR"/>
          </a:p>
        </p:txBody>
      </p:sp>
    </p:spTree>
    <p:extLst>
      <p:ext uri="{BB962C8B-B14F-4D97-AF65-F5344CB8AC3E}">
        <p14:creationId xmlns:p14="http://schemas.microsoft.com/office/powerpoint/2010/main" val="713977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400" b="1" i="1" dirty="0" smtClean="0">
                <a:solidFill>
                  <a:srgbClr val="0070C0"/>
                </a:solidFill>
              </a:rPr>
              <a:t>List the most useful lesson learned</a:t>
            </a:r>
            <a:endParaRPr lang="el-GR" sz="2400" b="1" i="1" dirty="0" smtClean="0">
              <a:solidFill>
                <a:srgbClr val="0070C0"/>
              </a:solidFill>
            </a:endParaRPr>
          </a:p>
          <a:p>
            <a:r>
              <a:rPr lang="en-US" sz="2400" dirty="0" smtClean="0"/>
              <a:t>The importance of clusters, there is a procedure for technology transfer office, the cooperation  between academia and business</a:t>
            </a:r>
            <a:endParaRPr lang="el-GR" sz="2400" dirty="0" smtClean="0"/>
          </a:p>
          <a:p>
            <a:r>
              <a:rPr lang="en-US" sz="2400" dirty="0" smtClean="0"/>
              <a:t>To have faith that R&amp;D and technology transfer is a way to sustainable development. To search for alternatives and make plan B &amp; C to choose the most suitable business model for your Technology transfer office.</a:t>
            </a:r>
            <a:endParaRPr lang="el-GR" sz="2400" dirty="0" smtClean="0"/>
          </a:p>
          <a:p>
            <a:r>
              <a:rPr lang="en-US" sz="2400" dirty="0" smtClean="0"/>
              <a:t>Introduction to CTIs</a:t>
            </a:r>
            <a:endParaRPr lang="el-GR" sz="2400" dirty="0" smtClean="0"/>
          </a:p>
          <a:p>
            <a:r>
              <a:rPr lang="en-US" sz="2400" dirty="0" smtClean="0"/>
              <a:t>Business plan</a:t>
            </a:r>
            <a:endParaRPr lang="el-GR" sz="2400" dirty="0" smtClean="0"/>
          </a:p>
          <a:p>
            <a:r>
              <a:rPr lang="en-US" sz="2400" dirty="0" smtClean="0"/>
              <a:t>Model Canvas</a:t>
            </a:r>
            <a:endParaRPr lang="el-GR" sz="2400" dirty="0" smtClean="0"/>
          </a:p>
          <a:p>
            <a:r>
              <a:rPr lang="en-US" sz="2400" dirty="0" smtClean="0"/>
              <a:t>Building and discussing our own business model</a:t>
            </a:r>
            <a:endParaRPr lang="el-GR" sz="2400" dirty="0" smtClean="0"/>
          </a:p>
          <a:p>
            <a:r>
              <a:rPr lang="en-US" sz="2400" dirty="0" smtClean="0"/>
              <a:t>New ideas to the selection process of startups</a:t>
            </a:r>
            <a:endParaRPr lang="el-GR" sz="2400" dirty="0" smtClean="0"/>
          </a:p>
          <a:p>
            <a:endParaRPr lang="el-GR" sz="2400" dirty="0" smtClean="0"/>
          </a:p>
          <a:p>
            <a:endParaRPr lang="el-GR" sz="2400" dirty="0"/>
          </a:p>
        </p:txBody>
      </p:sp>
      <p:sp>
        <p:nvSpPr>
          <p:cNvPr id="3" name="Content Placeholder 2"/>
          <p:cNvSpPr>
            <a:spLocks noGrp="1"/>
          </p:cNvSpPr>
          <p:nvPr>
            <p:ph idx="13"/>
          </p:nvPr>
        </p:nvSpPr>
        <p:spPr/>
        <p:txBody>
          <a:bodyPr/>
          <a:lstStyle/>
          <a:p>
            <a:endParaRPr lang="el-GR"/>
          </a:p>
        </p:txBody>
      </p:sp>
    </p:spTree>
    <p:extLst>
      <p:ext uri="{BB962C8B-B14F-4D97-AF65-F5344CB8AC3E}">
        <p14:creationId xmlns:p14="http://schemas.microsoft.com/office/powerpoint/2010/main" val="1943758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1FA07D9A09A440A060260FBACD8473" ma:contentTypeVersion="0" ma:contentTypeDescription="Create a new document." ma:contentTypeScope="" ma:versionID="12eb84ac397744c146ed2774a514a5c2">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EAB32B-8951-4561-AB9F-EE4F993F3FF9}"/>
</file>

<file path=customXml/itemProps2.xml><?xml version="1.0" encoding="utf-8"?>
<ds:datastoreItem xmlns:ds="http://schemas.openxmlformats.org/officeDocument/2006/customXml" ds:itemID="{7F1721BE-3FA2-455B-BC3E-5560F39EF62A}"/>
</file>

<file path=customXml/itemProps3.xml><?xml version="1.0" encoding="utf-8"?>
<ds:datastoreItem xmlns:ds="http://schemas.openxmlformats.org/officeDocument/2006/customXml" ds:itemID="{0DADFEDE-19D8-4C02-9BA6-BF48D11FFF5E}"/>
</file>

<file path=docProps/app.xml><?xml version="1.0" encoding="utf-8"?>
<Properties xmlns="http://schemas.openxmlformats.org/officeDocument/2006/extended-properties" xmlns:vt="http://schemas.openxmlformats.org/officeDocument/2006/docPropsVTypes">
  <TotalTime>3133</TotalTime>
  <Words>1528</Words>
  <Application>Microsoft Office PowerPoint</Application>
  <PresentationFormat>On-screen Show (4:3)</PresentationFormat>
  <Paragraphs>150</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Titillium Bold</vt:lpstr>
      <vt:lpstr>Tema di Office</vt:lpstr>
      <vt:lpstr>PowerPoint Presentation</vt:lpstr>
      <vt:lpstr>Evaluation of Training , Evaluation and Quality PlanWP5 - Project assurance and efficiency  5.2. Monitoring, Evaluation and Quality assurance and efficiency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Consorzioarca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Irene Manzella</dc:creator>
  <cp:lastModifiedBy>Fahmi Abu Al-Rub</cp:lastModifiedBy>
  <cp:revision>141</cp:revision>
  <dcterms:created xsi:type="dcterms:W3CDTF">2016-10-21T10:45:11Z</dcterms:created>
  <dcterms:modified xsi:type="dcterms:W3CDTF">2018-11-18T19:30:57Z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0x010100EB1FA07D9A09A440A060260FBACD8473</vt:lpwstr>
  </property>
</Properties>
</file>